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34"/>
  </p:notesMasterIdLst>
  <p:handoutMasterIdLst>
    <p:handoutMasterId r:id="rId35"/>
  </p:handoutMasterIdLst>
  <p:sldIdLst>
    <p:sldId id="787" r:id="rId2"/>
    <p:sldId id="794" r:id="rId3"/>
    <p:sldId id="792" r:id="rId4"/>
    <p:sldId id="639" r:id="rId5"/>
    <p:sldId id="784" r:id="rId6"/>
    <p:sldId id="785" r:id="rId7"/>
    <p:sldId id="647" r:id="rId8"/>
    <p:sldId id="764" r:id="rId9"/>
    <p:sldId id="752" r:id="rId10"/>
    <p:sldId id="765" r:id="rId11"/>
    <p:sldId id="777" r:id="rId12"/>
    <p:sldId id="778" r:id="rId13"/>
    <p:sldId id="779" r:id="rId14"/>
    <p:sldId id="766" r:id="rId15"/>
    <p:sldId id="768" r:id="rId16"/>
    <p:sldId id="769" r:id="rId17"/>
    <p:sldId id="770" r:id="rId18"/>
    <p:sldId id="758" r:id="rId19"/>
    <p:sldId id="795" r:id="rId20"/>
    <p:sldId id="771" r:id="rId21"/>
    <p:sldId id="796" r:id="rId22"/>
    <p:sldId id="775" r:id="rId23"/>
    <p:sldId id="793" r:id="rId24"/>
    <p:sldId id="781" r:id="rId25"/>
    <p:sldId id="797" r:id="rId26"/>
    <p:sldId id="789" r:id="rId27"/>
    <p:sldId id="790" r:id="rId28"/>
    <p:sldId id="791" r:id="rId29"/>
    <p:sldId id="760" r:id="rId30"/>
    <p:sldId id="761" r:id="rId31"/>
    <p:sldId id="798" r:id="rId32"/>
    <p:sldId id="776" r:id="rId33"/>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1200" kern="1200">
        <a:solidFill>
          <a:schemeClr val="tx1"/>
        </a:solidFill>
        <a:latin typeface="Helvetica" charset="0"/>
        <a:ea typeface="ＭＳ Ｐゴシック" charset="-128"/>
        <a:cs typeface="+mn-cs"/>
      </a:defRPr>
    </a:lvl1pPr>
    <a:lvl2pPr marL="457200" algn="l" rtl="0" eaLnBrk="0" fontAlgn="base" hangingPunct="0">
      <a:spcBef>
        <a:spcPct val="0"/>
      </a:spcBef>
      <a:spcAft>
        <a:spcPct val="0"/>
      </a:spcAft>
      <a:defRPr sz="1200" kern="1200">
        <a:solidFill>
          <a:schemeClr val="tx1"/>
        </a:solidFill>
        <a:latin typeface="Helvetica" charset="0"/>
        <a:ea typeface="ＭＳ Ｐゴシック" charset="-128"/>
        <a:cs typeface="+mn-cs"/>
      </a:defRPr>
    </a:lvl2pPr>
    <a:lvl3pPr marL="914400" algn="l" rtl="0" eaLnBrk="0" fontAlgn="base" hangingPunct="0">
      <a:spcBef>
        <a:spcPct val="0"/>
      </a:spcBef>
      <a:spcAft>
        <a:spcPct val="0"/>
      </a:spcAft>
      <a:defRPr sz="1200" kern="1200">
        <a:solidFill>
          <a:schemeClr val="tx1"/>
        </a:solidFill>
        <a:latin typeface="Helvetica" charset="0"/>
        <a:ea typeface="ＭＳ Ｐゴシック" charset="-128"/>
        <a:cs typeface="+mn-cs"/>
      </a:defRPr>
    </a:lvl3pPr>
    <a:lvl4pPr marL="1371600" algn="l" rtl="0" eaLnBrk="0" fontAlgn="base" hangingPunct="0">
      <a:spcBef>
        <a:spcPct val="0"/>
      </a:spcBef>
      <a:spcAft>
        <a:spcPct val="0"/>
      </a:spcAft>
      <a:defRPr sz="1200" kern="1200">
        <a:solidFill>
          <a:schemeClr val="tx1"/>
        </a:solidFill>
        <a:latin typeface="Helvetica" charset="0"/>
        <a:ea typeface="ＭＳ Ｐゴシック" charset="-128"/>
        <a:cs typeface="+mn-cs"/>
      </a:defRPr>
    </a:lvl4pPr>
    <a:lvl5pPr marL="1828800" algn="l" rtl="0" eaLnBrk="0" fontAlgn="base" hangingPunct="0">
      <a:spcBef>
        <a:spcPct val="0"/>
      </a:spcBef>
      <a:spcAft>
        <a:spcPct val="0"/>
      </a:spcAft>
      <a:defRPr sz="1200" kern="1200">
        <a:solidFill>
          <a:schemeClr val="tx1"/>
        </a:solidFill>
        <a:latin typeface="Helvetica" charset="0"/>
        <a:ea typeface="ＭＳ Ｐゴシック" charset="-128"/>
        <a:cs typeface="+mn-cs"/>
      </a:defRPr>
    </a:lvl5pPr>
    <a:lvl6pPr marL="2286000" algn="l" defTabSz="914400" rtl="0" eaLnBrk="1" latinLnBrk="0" hangingPunct="1">
      <a:defRPr sz="1200" kern="1200">
        <a:solidFill>
          <a:schemeClr val="tx1"/>
        </a:solidFill>
        <a:latin typeface="Helvetica" charset="0"/>
        <a:ea typeface="ＭＳ Ｐゴシック" charset="-128"/>
        <a:cs typeface="+mn-cs"/>
      </a:defRPr>
    </a:lvl6pPr>
    <a:lvl7pPr marL="2743200" algn="l" defTabSz="914400" rtl="0" eaLnBrk="1" latinLnBrk="0" hangingPunct="1">
      <a:defRPr sz="1200" kern="1200">
        <a:solidFill>
          <a:schemeClr val="tx1"/>
        </a:solidFill>
        <a:latin typeface="Helvetica" charset="0"/>
        <a:ea typeface="ＭＳ Ｐゴシック" charset="-128"/>
        <a:cs typeface="+mn-cs"/>
      </a:defRPr>
    </a:lvl7pPr>
    <a:lvl8pPr marL="3200400" algn="l" defTabSz="914400" rtl="0" eaLnBrk="1" latinLnBrk="0" hangingPunct="1">
      <a:defRPr sz="1200" kern="1200">
        <a:solidFill>
          <a:schemeClr val="tx1"/>
        </a:solidFill>
        <a:latin typeface="Helvetica" charset="0"/>
        <a:ea typeface="ＭＳ Ｐゴシック" charset="-128"/>
        <a:cs typeface="+mn-cs"/>
      </a:defRPr>
    </a:lvl8pPr>
    <a:lvl9pPr marL="3657600" algn="l" defTabSz="914400" rtl="0" eaLnBrk="1" latinLnBrk="0" hangingPunct="1">
      <a:defRPr sz="1200" kern="1200">
        <a:solidFill>
          <a:schemeClr val="tx1"/>
        </a:solidFill>
        <a:latin typeface="Helvetica"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AE41"/>
    <a:srgbClr val="FF5691"/>
    <a:srgbClr val="FF3399"/>
    <a:srgbClr val="FF33CC"/>
    <a:srgbClr val="CC00FF"/>
    <a:srgbClr val="FF00FF"/>
    <a:srgbClr val="1A24FD"/>
    <a:srgbClr val="FCFD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94640"/>
  </p:normalViewPr>
  <p:slideViewPr>
    <p:cSldViewPr>
      <p:cViewPr varScale="1">
        <p:scale>
          <a:sx n="102" d="100"/>
          <a:sy n="102" d="100"/>
        </p:scale>
        <p:origin x="816"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56"/>
    </p:cViewPr>
  </p:sorterViewPr>
  <p:notesViewPr>
    <p:cSldViewPr>
      <p:cViewPr varScale="1">
        <p:scale>
          <a:sx n="86" d="100"/>
          <a:sy n="86" d="100"/>
        </p:scale>
        <p:origin x="284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054500"/>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17.png>
</file>

<file path=ppt/media/image18.png>
</file>

<file path=ppt/media/image2.tiff>
</file>

<file path=ppt/media/image27.tiff>
</file>

<file path=ppt/media/image3.jpg>
</file>

<file path=ppt/media/image3.png>
</file>

<file path=ppt/media/image4.jpg>
</file>

<file path=ppt/media/image42.tiff>
</file>

<file path=ppt/media/image5.jpeg>
</file>

<file path=ppt/media/image65.png>
</file>

<file path=ppt/media/image66.png>
</file>

<file path=ppt/media/image67.png>
</file>

<file path=ppt/media/image6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11225" y="4343400"/>
            <a:ext cx="5032375" cy="4114800"/>
          </a:xfrm>
          <a:prstGeom prst="rect">
            <a:avLst/>
          </a:prstGeom>
          <a:noFill/>
          <a:ln w="12700">
            <a:noFill/>
            <a:miter lim="800000"/>
            <a:headEnd/>
            <a:tailEnd/>
          </a:ln>
          <a:effectLst/>
        </p:spPr>
        <p:txBody>
          <a:bodyPr vert="horz" wrap="square" lIns="90487" tIns="44450" rIns="90487" bIns="4445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49350" y="692150"/>
            <a:ext cx="4559300" cy="34163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Tree>
    <p:extLst>
      <p:ext uri="{BB962C8B-B14F-4D97-AF65-F5344CB8AC3E}">
        <p14:creationId xmlns:p14="http://schemas.microsoft.com/office/powerpoint/2010/main" val="91090610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06" charset="0"/>
        <a:ea typeface="ＭＳ Ｐゴシック" pitchFamily="-109" charset="-128"/>
        <a:cs typeface="ＭＳ Ｐゴシック" pitchFamily="-109" charset="-128"/>
      </a:defRPr>
    </a:lvl1pPr>
    <a:lvl2pPr marL="457200" algn="l" rtl="0" eaLnBrk="0" fontAlgn="base" hangingPunct="0">
      <a:spcBef>
        <a:spcPct val="30000"/>
      </a:spcBef>
      <a:spcAft>
        <a:spcPct val="0"/>
      </a:spcAft>
      <a:defRPr sz="1200" kern="1200">
        <a:solidFill>
          <a:schemeClr val="tx1"/>
        </a:solidFill>
        <a:latin typeface="Times" pitchFamily="-106" charset="0"/>
        <a:ea typeface="ＭＳ Ｐゴシック" pitchFamily="-106" charset="-128"/>
        <a:cs typeface="+mn-cs"/>
      </a:defRPr>
    </a:lvl2pPr>
    <a:lvl3pPr marL="914400" algn="l" rtl="0" eaLnBrk="0" fontAlgn="base" hangingPunct="0">
      <a:spcBef>
        <a:spcPct val="30000"/>
      </a:spcBef>
      <a:spcAft>
        <a:spcPct val="0"/>
      </a:spcAft>
      <a:defRPr sz="1200" kern="1200">
        <a:solidFill>
          <a:schemeClr val="tx1"/>
        </a:solidFill>
        <a:latin typeface="Times" pitchFamily="-106" charset="0"/>
        <a:ea typeface="ＭＳ Ｐゴシック" pitchFamily="-106" charset="-128"/>
        <a:cs typeface="+mn-cs"/>
      </a:defRPr>
    </a:lvl3pPr>
    <a:lvl4pPr marL="1371600" algn="l" rtl="0" eaLnBrk="0" fontAlgn="base" hangingPunct="0">
      <a:spcBef>
        <a:spcPct val="30000"/>
      </a:spcBef>
      <a:spcAft>
        <a:spcPct val="0"/>
      </a:spcAft>
      <a:defRPr sz="1200" kern="1200">
        <a:solidFill>
          <a:schemeClr val="tx1"/>
        </a:solidFill>
        <a:latin typeface="Times" pitchFamily="-106" charset="0"/>
        <a:ea typeface="ＭＳ Ｐゴシック" pitchFamily="-106" charset="-128"/>
        <a:cs typeface="+mn-cs"/>
      </a:defRPr>
    </a:lvl4pPr>
    <a:lvl5pPr marL="1828800" algn="l" rtl="0" eaLnBrk="0" fontAlgn="base" hangingPunct="0">
      <a:spcBef>
        <a:spcPct val="30000"/>
      </a:spcBef>
      <a:spcAft>
        <a:spcPct val="0"/>
      </a:spcAft>
      <a:defRPr sz="1200" kern="1200">
        <a:solidFill>
          <a:schemeClr val="tx1"/>
        </a:solidFill>
        <a:latin typeface="Times" pitchFamily="-106" charset="0"/>
        <a:ea typeface="ＭＳ Ｐゴシック" pitchFamily="-10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fld id="{AFA952CD-8CE3-4445-AA56-7CC9EF03F552}" type="slidenum">
              <a:rPr lang="en-US" altLang="en-US"/>
              <a:pPr/>
              <a:t>7</a:t>
            </a:fld>
            <a:endParaRPr lang="en-US" altLang="en-US"/>
          </a:p>
        </p:txBody>
      </p:sp>
      <p:sp>
        <p:nvSpPr>
          <p:cNvPr id="18434" name="Rectangle 2"/>
          <p:cNvSpPr>
            <a:spLocks noGrp="1" noRot="1" noChangeAspect="1" noChangeArrowheads="1" noTextEdit="1"/>
          </p:cNvSpPr>
          <p:nvPr>
            <p:ph type="sldImg"/>
          </p:nvPr>
        </p:nvSpPr>
        <p:spPr>
          <a:xfrm>
            <a:off x="1143000" y="685800"/>
            <a:ext cx="4572000" cy="3429000"/>
          </a:xfrm>
          <a:solidFill>
            <a:srgbClr val="FFFFFF"/>
          </a:solidFill>
          <a:ln/>
        </p:spPr>
      </p:sp>
      <p:sp>
        <p:nvSpPr>
          <p:cNvPr id="18435" name="Rectangle 3"/>
          <p:cNvSpPr>
            <a:spLocks noGrp="1" noChangeArrowheads="1"/>
          </p:cNvSpPr>
          <p:nvPr>
            <p:ph type="body" idx="1"/>
          </p:nvPr>
        </p:nvSpPr>
        <p:spPr>
          <a:xfrm>
            <a:off x="914400" y="4343400"/>
            <a:ext cx="5029200" cy="4114800"/>
          </a:xfrm>
          <a:solidFill>
            <a:srgbClr val="FFFFFF"/>
          </a:solidFill>
          <a:ln>
            <a:solidFill>
              <a:srgbClr val="000000"/>
            </a:solidFill>
          </a:ln>
        </p:spPr>
        <p:txBody>
          <a:bodyPr/>
          <a:lstStyle/>
          <a:p>
            <a:endParaRPr lang="en-US" altLang="en-US">
              <a:latin typeface="Times" charset="0"/>
              <a:ea typeface="ＭＳ Ｐゴシック" charset="-128"/>
            </a:endParaRPr>
          </a:p>
        </p:txBody>
      </p:sp>
    </p:spTree>
    <p:extLst>
      <p:ext uri="{BB962C8B-B14F-4D97-AF65-F5344CB8AC3E}">
        <p14:creationId xmlns:p14="http://schemas.microsoft.com/office/powerpoint/2010/main" val="655703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a:xfrm>
            <a:off x="1150938" y="692150"/>
            <a:ext cx="4556125" cy="3416300"/>
          </a:xfrm>
          <a:ln/>
        </p:spPr>
      </p:sp>
      <p:sp>
        <p:nvSpPr>
          <p:cNvPr id="50178"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Tree>
    <p:extLst>
      <p:ext uri="{BB962C8B-B14F-4D97-AF65-F5344CB8AC3E}">
        <p14:creationId xmlns:p14="http://schemas.microsoft.com/office/powerpoint/2010/main" val="1820966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a:xfrm>
            <a:off x="1150938" y="692150"/>
            <a:ext cx="4556125" cy="3416300"/>
          </a:xfrm>
          <a:ln/>
        </p:spPr>
      </p:sp>
      <p:sp>
        <p:nvSpPr>
          <p:cNvPr id="52226"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latin typeface="Times" charset="0"/>
              <a:ea typeface="ＭＳ Ｐゴシック" charset="-128"/>
            </a:endParaRPr>
          </a:p>
        </p:txBody>
      </p:sp>
    </p:spTree>
    <p:extLst>
      <p:ext uri="{BB962C8B-B14F-4D97-AF65-F5344CB8AC3E}">
        <p14:creationId xmlns:p14="http://schemas.microsoft.com/office/powerpoint/2010/main" val="1200108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062760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4357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57150"/>
            <a:ext cx="1943100" cy="5429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57150"/>
            <a:ext cx="5676900" cy="5429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672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57150"/>
            <a:ext cx="7086600" cy="762000"/>
          </a:xfrm>
        </p:spPr>
        <p:txBody>
          <a:bodyPr/>
          <a:lstStyle/>
          <a:p>
            <a:r>
              <a:rPr lang="en-US"/>
              <a:t>Click to edit Master title style</a:t>
            </a:r>
          </a:p>
        </p:txBody>
      </p:sp>
      <p:sp>
        <p:nvSpPr>
          <p:cNvPr id="3" name="Text Placeholder 2"/>
          <p:cNvSpPr>
            <a:spLocks noGrp="1"/>
          </p:cNvSpPr>
          <p:nvPr>
            <p:ph type="body" sz="half" idx="1"/>
          </p:nvPr>
        </p:nvSpPr>
        <p:spPr>
          <a:xfrm>
            <a:off x="762000" y="13716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4400" y="13716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0795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57150"/>
            <a:ext cx="7086600" cy="762000"/>
          </a:xfrm>
        </p:spPr>
        <p:txBody>
          <a:bodyPr/>
          <a:lstStyle/>
          <a:p>
            <a:r>
              <a:rPr lang="en-US"/>
              <a:t>Click to edit Master title style</a:t>
            </a:r>
          </a:p>
        </p:txBody>
      </p:sp>
      <p:sp>
        <p:nvSpPr>
          <p:cNvPr id="3" name="Text Placeholder 2"/>
          <p:cNvSpPr>
            <a:spLocks noGrp="1"/>
          </p:cNvSpPr>
          <p:nvPr>
            <p:ph type="body" sz="half" idx="1"/>
          </p:nvPr>
        </p:nvSpPr>
        <p:spPr>
          <a:xfrm>
            <a:off x="762000" y="13716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724400" y="1371600"/>
            <a:ext cx="381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724400" y="3505200"/>
            <a:ext cx="381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5679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2785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94440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13716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4400" y="13716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591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645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3247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7674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727818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78898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066800" y="57150"/>
            <a:ext cx="70866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0487" tIns="44450" rIns="90487" bIns="4445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762000" y="13716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0487" tIns="44450" rIns="90487"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Freeform 4"/>
          <p:cNvSpPr>
            <a:spLocks/>
          </p:cNvSpPr>
          <p:nvPr/>
        </p:nvSpPr>
        <p:spPr bwMode="auto">
          <a:xfrm flipV="1">
            <a:off x="1219200" y="762000"/>
            <a:ext cx="6858000" cy="76200"/>
          </a:xfrm>
          <a:custGeom>
            <a:avLst/>
            <a:gdLst>
              <a:gd name="T0" fmla="*/ 0 w 6145"/>
              <a:gd name="T1" fmla="*/ 0 h 1"/>
              <a:gd name="T2" fmla="*/ 2147483646 w 6145"/>
              <a:gd name="T3" fmla="*/ 0 h 1"/>
              <a:gd name="T4" fmla="*/ 0 w 6145"/>
              <a:gd name="T5" fmla="*/ 0 h 1"/>
              <a:gd name="T6" fmla="*/ 0 60000 65536"/>
              <a:gd name="T7" fmla="*/ 0 60000 65536"/>
              <a:gd name="T8" fmla="*/ 0 60000 65536"/>
            </a:gdLst>
            <a:ahLst/>
            <a:cxnLst>
              <a:cxn ang="T6">
                <a:pos x="T0" y="T1"/>
              </a:cxn>
              <a:cxn ang="T7">
                <a:pos x="T2" y="T3"/>
              </a:cxn>
              <a:cxn ang="T8">
                <a:pos x="T4" y="T5"/>
              </a:cxn>
            </a:cxnLst>
            <a:rect l="0" t="0" r="r" b="b"/>
            <a:pathLst>
              <a:path w="6145" h="1">
                <a:moveTo>
                  <a:pt x="0" y="0"/>
                </a:moveTo>
                <a:lnTo>
                  <a:pt x="6144" y="0"/>
                </a:lnTo>
                <a:lnTo>
                  <a:pt x="0" y="0"/>
                </a:lnTo>
              </a:path>
            </a:pathLst>
          </a:custGeom>
          <a:noFill/>
          <a:ln w="50800" cap="rnd" cmpd="sng">
            <a:solidFill>
              <a:srgbClr val="FF3399"/>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029" name="Rectangle 6"/>
          <p:cNvSpPr>
            <a:spLocks noChangeArrowheads="1"/>
          </p:cNvSpPr>
          <p:nvPr/>
        </p:nvSpPr>
        <p:spPr bwMode="auto">
          <a:xfrm>
            <a:off x="152400" y="6248400"/>
            <a:ext cx="666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defRPr/>
            </a:pPr>
            <a:r>
              <a:rPr lang="en-US" altLang="en-US" sz="700" b="1" dirty="0"/>
              <a:t>Abhishek</a:t>
            </a:r>
            <a:r>
              <a:rPr lang="en-US" altLang="en-US" sz="700" b="1" baseline="0" dirty="0"/>
              <a:t> Sinha</a:t>
            </a:r>
            <a:endParaRPr lang="en-US" altLang="en-US" sz="700" b="1" dirty="0"/>
          </a:p>
          <a:p>
            <a:pPr algn="ctr">
              <a:defRPr/>
            </a:pPr>
            <a:r>
              <a:rPr lang="en-US" altLang="en-US" sz="700" b="1" dirty="0"/>
              <a:t>Slide </a:t>
            </a:r>
            <a:fld id="{9ACB88B4-57A5-6D43-B96E-88CAD0B115CC}" type="slidenum">
              <a:rPr lang="en-US" altLang="en-US" sz="700" b="1" smtClean="0"/>
              <a:pPr algn="ctr">
                <a:defRPr/>
              </a:pPr>
              <a:t>‹#›</a:t>
            </a:fld>
            <a:endParaRPr lang="en-US" altLang="en-US" sz="700" b="1" dirty="0"/>
          </a:p>
        </p:txBody>
      </p:sp>
      <p:pic>
        <p:nvPicPr>
          <p:cNvPr id="1031" name="Picture 31" descr="seal_red_lg"/>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0" y="0"/>
            <a:ext cx="1146175" cy="113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userDrawn="1"/>
        </p:nvPicPr>
        <p:blipFill>
          <a:blip r:embed="rId16"/>
          <a:stretch>
            <a:fillRect/>
          </a:stretch>
        </p:blipFill>
        <p:spPr>
          <a:xfrm>
            <a:off x="8077200" y="0"/>
            <a:ext cx="1066800" cy="960120"/>
          </a:xfrm>
          <a:prstGeom prst="rect">
            <a:avLst/>
          </a:prstGeom>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xStyles>
    <p:titleStyle>
      <a:lvl1pPr algn="ctr" rtl="0" eaLnBrk="0" fontAlgn="base" hangingPunct="0">
        <a:lnSpc>
          <a:spcPts val="3000"/>
        </a:lnSpc>
        <a:spcBef>
          <a:spcPct val="0"/>
        </a:spcBef>
        <a:spcAft>
          <a:spcPct val="0"/>
        </a:spcAft>
        <a:defRPr sz="2400" b="1">
          <a:solidFill>
            <a:schemeClr val="tx2"/>
          </a:solidFill>
          <a:latin typeface="Times New Roman"/>
          <a:ea typeface="ＭＳ Ｐゴシック" pitchFamily="-109" charset="-128"/>
          <a:cs typeface="Times New Roman"/>
        </a:defRPr>
      </a:lvl1pPr>
      <a:lvl2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2pPr>
      <a:lvl3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3pPr>
      <a:lvl4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4pPr>
      <a:lvl5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5pPr>
      <a:lvl6pPr marL="457200" algn="ctr" rtl="0" eaLnBrk="0" fontAlgn="base" hangingPunct="0">
        <a:lnSpc>
          <a:spcPts val="3000"/>
        </a:lnSpc>
        <a:spcBef>
          <a:spcPct val="0"/>
        </a:spcBef>
        <a:spcAft>
          <a:spcPct val="0"/>
        </a:spcAft>
        <a:defRPr sz="2400" b="1">
          <a:solidFill>
            <a:schemeClr val="tx2"/>
          </a:solidFill>
          <a:latin typeface="Helvetica" pitchFamily="-106" charset="0"/>
        </a:defRPr>
      </a:lvl6pPr>
      <a:lvl7pPr marL="914400" algn="ctr" rtl="0" eaLnBrk="0" fontAlgn="base" hangingPunct="0">
        <a:lnSpc>
          <a:spcPts val="3000"/>
        </a:lnSpc>
        <a:spcBef>
          <a:spcPct val="0"/>
        </a:spcBef>
        <a:spcAft>
          <a:spcPct val="0"/>
        </a:spcAft>
        <a:defRPr sz="2400" b="1">
          <a:solidFill>
            <a:schemeClr val="tx2"/>
          </a:solidFill>
          <a:latin typeface="Helvetica" pitchFamily="-106" charset="0"/>
        </a:defRPr>
      </a:lvl7pPr>
      <a:lvl8pPr marL="1371600" algn="ctr" rtl="0" eaLnBrk="0" fontAlgn="base" hangingPunct="0">
        <a:lnSpc>
          <a:spcPts val="3000"/>
        </a:lnSpc>
        <a:spcBef>
          <a:spcPct val="0"/>
        </a:spcBef>
        <a:spcAft>
          <a:spcPct val="0"/>
        </a:spcAft>
        <a:defRPr sz="2400" b="1">
          <a:solidFill>
            <a:schemeClr val="tx2"/>
          </a:solidFill>
          <a:latin typeface="Helvetica" pitchFamily="-106" charset="0"/>
        </a:defRPr>
      </a:lvl8pPr>
      <a:lvl9pPr marL="1828800" algn="ctr" rtl="0" eaLnBrk="0" fontAlgn="base" hangingPunct="0">
        <a:lnSpc>
          <a:spcPts val="3000"/>
        </a:lnSpc>
        <a:spcBef>
          <a:spcPct val="0"/>
        </a:spcBef>
        <a:spcAft>
          <a:spcPct val="0"/>
        </a:spcAft>
        <a:defRPr sz="2400" b="1">
          <a:solidFill>
            <a:schemeClr val="tx2"/>
          </a:solidFill>
          <a:latin typeface="Helvetica" pitchFamily="-106" charset="0"/>
        </a:defRPr>
      </a:lvl9pPr>
    </p:titleStyle>
    <p:bodyStyle>
      <a:lvl1pPr marL="342900" indent="-342900" algn="l" rtl="0" eaLnBrk="0" fontAlgn="base" hangingPunct="0">
        <a:lnSpc>
          <a:spcPct val="90000"/>
        </a:lnSpc>
        <a:spcBef>
          <a:spcPct val="25000"/>
        </a:spcBef>
        <a:spcAft>
          <a:spcPct val="0"/>
        </a:spcAft>
        <a:buSzPct val="125000"/>
        <a:buChar char="•"/>
        <a:defRPr b="1">
          <a:solidFill>
            <a:schemeClr val="tx1"/>
          </a:solidFill>
          <a:latin typeface="Times New Roman"/>
          <a:ea typeface="ＭＳ Ｐゴシック" pitchFamily="-109" charset="-128"/>
          <a:cs typeface="Times New Roman"/>
        </a:defRPr>
      </a:lvl1pPr>
      <a:lvl2pPr marL="862013" indent="-341313" algn="l" rtl="0" eaLnBrk="0" fontAlgn="base" hangingPunct="0">
        <a:lnSpc>
          <a:spcPct val="90000"/>
        </a:lnSpc>
        <a:spcBef>
          <a:spcPct val="25000"/>
        </a:spcBef>
        <a:spcAft>
          <a:spcPct val="0"/>
        </a:spcAft>
        <a:buSzPct val="100000"/>
        <a:buChar char="–"/>
        <a:defRPr sz="1600" b="1">
          <a:solidFill>
            <a:schemeClr val="tx1"/>
          </a:solidFill>
          <a:latin typeface="Times New Roman"/>
          <a:ea typeface="ＭＳ Ｐゴシック" pitchFamily="-106" charset="-128"/>
          <a:cs typeface="Times New Roman"/>
        </a:defRPr>
      </a:lvl2pPr>
      <a:lvl3pPr marL="1204913" indent="-228600" algn="l" rtl="0" eaLnBrk="0" fontAlgn="base" hangingPunct="0">
        <a:lnSpc>
          <a:spcPct val="90000"/>
        </a:lnSpc>
        <a:spcBef>
          <a:spcPct val="25000"/>
        </a:spcBef>
        <a:spcAft>
          <a:spcPct val="0"/>
        </a:spcAft>
        <a:buSzPct val="100000"/>
        <a:buChar char=" "/>
        <a:defRPr sz="1400" b="1">
          <a:solidFill>
            <a:schemeClr val="tx1"/>
          </a:solidFill>
          <a:latin typeface="Times New Roman"/>
          <a:ea typeface="ＭＳ Ｐゴシック" pitchFamily="-106" charset="-128"/>
          <a:cs typeface="Times New Roman"/>
        </a:defRPr>
      </a:lvl3pPr>
      <a:lvl4pPr marL="1546225" indent="-119063" algn="l" rtl="0" eaLnBrk="0" fontAlgn="base" hangingPunct="0">
        <a:lnSpc>
          <a:spcPct val="90000"/>
        </a:lnSpc>
        <a:spcBef>
          <a:spcPct val="25000"/>
        </a:spcBef>
        <a:spcAft>
          <a:spcPct val="0"/>
        </a:spcAft>
        <a:buSzPct val="100000"/>
        <a:buChar char=" "/>
        <a:defRPr sz="1200" b="1">
          <a:solidFill>
            <a:schemeClr val="tx1"/>
          </a:solidFill>
          <a:latin typeface="Times New Roman"/>
          <a:ea typeface="ＭＳ Ｐゴシック" pitchFamily="-106" charset="-128"/>
          <a:cs typeface="Times New Roman"/>
        </a:defRPr>
      </a:lvl4pPr>
      <a:lvl5pPr marL="1828800" algn="l" rtl="0" eaLnBrk="0" fontAlgn="base" hangingPunct="0">
        <a:lnSpc>
          <a:spcPct val="90000"/>
        </a:lnSpc>
        <a:spcBef>
          <a:spcPct val="25000"/>
        </a:spcBef>
        <a:spcAft>
          <a:spcPct val="0"/>
        </a:spcAft>
        <a:buSzPct val="100000"/>
        <a:buChar char=" "/>
        <a:defRPr sz="1200" b="1">
          <a:solidFill>
            <a:schemeClr val="tx1"/>
          </a:solidFill>
          <a:latin typeface="Times New Roman"/>
          <a:ea typeface="ＭＳ Ｐゴシック" pitchFamily="-106" charset="-128"/>
          <a:cs typeface="Times New Roman"/>
        </a:defRPr>
      </a:lvl5pPr>
      <a:lvl6pPr marL="2286000" algn="l" rtl="0" eaLnBrk="0" fontAlgn="base" hangingPunct="0">
        <a:lnSpc>
          <a:spcPct val="90000"/>
        </a:lnSpc>
        <a:spcBef>
          <a:spcPct val="25000"/>
        </a:spcBef>
        <a:spcAft>
          <a:spcPct val="0"/>
        </a:spcAft>
        <a:buSzPct val="100000"/>
        <a:buChar char=" "/>
        <a:defRPr sz="1200" b="1">
          <a:solidFill>
            <a:schemeClr val="tx1"/>
          </a:solidFill>
          <a:latin typeface="+mn-lt"/>
          <a:ea typeface="ＭＳ Ｐゴシック" pitchFamily="-106" charset="-128"/>
        </a:defRPr>
      </a:lvl6pPr>
      <a:lvl7pPr marL="2743200" algn="l" rtl="0" eaLnBrk="0" fontAlgn="base" hangingPunct="0">
        <a:lnSpc>
          <a:spcPct val="90000"/>
        </a:lnSpc>
        <a:spcBef>
          <a:spcPct val="25000"/>
        </a:spcBef>
        <a:spcAft>
          <a:spcPct val="0"/>
        </a:spcAft>
        <a:buSzPct val="100000"/>
        <a:buChar char=" "/>
        <a:defRPr sz="1200" b="1">
          <a:solidFill>
            <a:schemeClr val="tx1"/>
          </a:solidFill>
          <a:latin typeface="+mn-lt"/>
          <a:ea typeface="ＭＳ Ｐゴシック" pitchFamily="-106" charset="-128"/>
        </a:defRPr>
      </a:lvl7pPr>
      <a:lvl8pPr marL="3200400" algn="l" rtl="0" eaLnBrk="0" fontAlgn="base" hangingPunct="0">
        <a:lnSpc>
          <a:spcPct val="90000"/>
        </a:lnSpc>
        <a:spcBef>
          <a:spcPct val="25000"/>
        </a:spcBef>
        <a:spcAft>
          <a:spcPct val="0"/>
        </a:spcAft>
        <a:buSzPct val="100000"/>
        <a:buChar char=" "/>
        <a:defRPr sz="1200" b="1">
          <a:solidFill>
            <a:schemeClr val="tx1"/>
          </a:solidFill>
          <a:latin typeface="+mn-lt"/>
          <a:ea typeface="ＭＳ Ｐゴシック" pitchFamily="-106" charset="-128"/>
        </a:defRPr>
      </a:lvl8pPr>
      <a:lvl9pPr marL="3657600" algn="l" rtl="0" eaLnBrk="0" fontAlgn="base" hangingPunct="0">
        <a:lnSpc>
          <a:spcPct val="90000"/>
        </a:lnSpc>
        <a:spcBef>
          <a:spcPct val="25000"/>
        </a:spcBef>
        <a:spcAft>
          <a:spcPct val="0"/>
        </a:spcAft>
        <a:buSzPct val="100000"/>
        <a:buChar char=" "/>
        <a:defRPr sz="1200" b="1">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emf"/><Relationship Id="rId4" Type="http://schemas.openxmlformats.org/officeDocument/2006/relationships/image" Target="../media/image19.emf"/></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 Id="rId6" Type="http://schemas.openxmlformats.org/officeDocument/2006/relationships/image" Target="../media/image27.tiff"/><Relationship Id="rId5" Type="http://schemas.openxmlformats.org/officeDocument/2006/relationships/image" Target="../media/image26.emf"/><Relationship Id="rId4"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16.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2" Type="http://schemas.openxmlformats.org/officeDocument/2006/relationships/image" Target="../media/image31.emf"/><Relationship Id="rId1" Type="http://schemas.openxmlformats.org/officeDocument/2006/relationships/slideLayout" Target="../slideLayouts/slideLayout2.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 Id="rId9" Type="http://schemas.openxmlformats.org/officeDocument/2006/relationships/image" Target="../media/image38.emf"/></Relationships>
</file>

<file path=ppt/slides/_rels/slide17.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42.tiff"/><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8.emf"/><Relationship Id="rId7" Type="http://schemas.openxmlformats.org/officeDocument/2006/relationships/image" Target="../media/image52.emf"/><Relationship Id="rId2" Type="http://schemas.openxmlformats.org/officeDocument/2006/relationships/image" Target="../media/image47.emf"/><Relationship Id="rId1" Type="http://schemas.openxmlformats.org/officeDocument/2006/relationships/slideLayout" Target="../slideLayouts/slideLayout2.xml"/><Relationship Id="rId6" Type="http://schemas.openxmlformats.org/officeDocument/2006/relationships/image" Target="../media/image51.emf"/><Relationship Id="rId5" Type="http://schemas.openxmlformats.org/officeDocument/2006/relationships/image" Target="../media/image50.emf"/><Relationship Id="rId4" Type="http://schemas.openxmlformats.org/officeDocument/2006/relationships/image" Target="../media/image49.emf"/></Relationships>
</file>

<file path=ppt/slides/_rels/slide27.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4.emf"/><Relationship Id="rId7" Type="http://schemas.openxmlformats.org/officeDocument/2006/relationships/image" Target="../media/image58.emf"/><Relationship Id="rId2" Type="http://schemas.openxmlformats.org/officeDocument/2006/relationships/image" Target="../media/image53.emf"/><Relationship Id="rId1" Type="http://schemas.openxmlformats.org/officeDocument/2006/relationships/slideLayout" Target="../slideLayouts/slideLayout2.xml"/><Relationship Id="rId6" Type="http://schemas.openxmlformats.org/officeDocument/2006/relationships/image" Target="../media/image57.emf"/><Relationship Id="rId5" Type="http://schemas.openxmlformats.org/officeDocument/2006/relationships/image" Target="../media/image56.emf"/><Relationship Id="rId4" Type="http://schemas.openxmlformats.org/officeDocument/2006/relationships/image" Target="../media/image55.emf"/><Relationship Id="rId9" Type="http://schemas.openxmlformats.org/officeDocument/2006/relationships/image" Target="../media/image60.emf"/></Relationships>
</file>

<file path=ppt/slides/_rels/slide28.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slideLayout" Target="../slideLayouts/slideLayout2.xml"/><Relationship Id="rId5" Type="http://schemas.openxmlformats.org/officeDocument/2006/relationships/image" Target="../media/image64.emf"/><Relationship Id="rId4" Type="http://schemas.openxmlformats.org/officeDocument/2006/relationships/image" Target="../media/image63.emf"/></Relationships>
</file>

<file path=ppt/slides/_rels/slide2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8.jpeg"/><Relationship Id="rId2" Type="http://schemas.openxmlformats.org/officeDocument/2006/relationships/image" Target="../media/image67.png"/><Relationship Id="rId1" Type="http://schemas.openxmlformats.org/officeDocument/2006/relationships/slideLayout" Target="../slideLayouts/slideLayout2.xml"/><Relationship Id="rId5" Type="http://schemas.openxmlformats.org/officeDocument/2006/relationships/image" Target="../media/image70.emf"/><Relationship Id="rId4" Type="http://schemas.openxmlformats.org/officeDocument/2006/relationships/image" Target="../media/image69.emf"/></Relationships>
</file>

<file path=ppt/slides/_rels/slide31.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71.emf"/><Relationship Id="rId1" Type="http://schemas.openxmlformats.org/officeDocument/2006/relationships/slideLayout" Target="../slideLayouts/slideLayout2.xml"/><Relationship Id="rId6" Type="http://schemas.openxmlformats.org/officeDocument/2006/relationships/image" Target="../media/image69.emf"/><Relationship Id="rId5" Type="http://schemas.openxmlformats.org/officeDocument/2006/relationships/image" Target="../media/image73.emf"/><Relationship Id="rId4" Type="http://schemas.openxmlformats.org/officeDocument/2006/relationships/image" Target="../media/image72.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Shape 416"/>
          <p:cNvSpPr>
            <a:spLocks noGrp="1"/>
          </p:cNvSpPr>
          <p:nvPr>
            <p:ph type="ctrTitle"/>
          </p:nvPr>
        </p:nvSpPr>
        <p:spPr>
          <a:xfrm>
            <a:off x="534193" y="1371600"/>
            <a:ext cx="8152607" cy="2590800"/>
          </a:xfrm>
        </p:spPr>
        <p:txBody>
          <a:bodyPr/>
          <a:lstStyle/>
          <a:p>
            <a:r>
              <a:rPr lang="en-US" altLang="en-US" sz="4000" dirty="0">
                <a:latin typeface="Times New Roman" charset="0"/>
                <a:ea typeface="ＭＳ Ｐゴシック" charset="-128"/>
                <a:cs typeface="Times New Roman" charset="0"/>
              </a:rPr>
              <a:t>Optimal Control for Generalized</a:t>
            </a:r>
            <a:br>
              <a:rPr lang="en-US" altLang="en-US" sz="4000" dirty="0">
                <a:latin typeface="Times New Roman" charset="0"/>
                <a:ea typeface="ＭＳ Ｐゴシック" charset="-128"/>
                <a:cs typeface="Times New Roman" charset="0"/>
              </a:rPr>
            </a:br>
            <a:br>
              <a:rPr lang="en-US" altLang="en-US" sz="4000" dirty="0">
                <a:latin typeface="Times New Roman" charset="0"/>
                <a:ea typeface="ＭＳ Ｐゴシック" charset="-128"/>
                <a:cs typeface="Times New Roman" charset="0"/>
              </a:rPr>
            </a:br>
            <a:r>
              <a:rPr lang="en-US" altLang="en-US" sz="4000" dirty="0">
                <a:latin typeface="Times New Roman" charset="0"/>
                <a:ea typeface="ＭＳ Ｐゴシック" charset="-128"/>
                <a:cs typeface="Times New Roman" charset="0"/>
              </a:rPr>
              <a:t>Network-Flow Problems</a:t>
            </a:r>
          </a:p>
        </p:txBody>
      </p:sp>
      <p:sp>
        <p:nvSpPr>
          <p:cNvPr id="4098" name="Shape 417"/>
          <p:cNvSpPr>
            <a:spLocks noGrp="1"/>
          </p:cNvSpPr>
          <p:nvPr>
            <p:ph type="subTitle" sz="quarter" idx="1"/>
          </p:nvPr>
        </p:nvSpPr>
        <p:spPr>
          <a:xfrm>
            <a:off x="1238249" y="4114800"/>
            <a:ext cx="6686550" cy="844550"/>
          </a:xfrm>
        </p:spPr>
        <p:txBody>
          <a:bodyPr/>
          <a:lstStyle/>
          <a:p>
            <a:r>
              <a:rPr lang="en-US" altLang="en-US" sz="2800" dirty="0">
                <a:solidFill>
                  <a:schemeClr val="accent1">
                    <a:lumMod val="75000"/>
                  </a:schemeClr>
                </a:solidFill>
                <a:latin typeface="Times New Roman" charset="0"/>
                <a:ea typeface="ＭＳ Ｐゴシック" charset="-128"/>
                <a:cs typeface="Times New Roman" charset="0"/>
              </a:rPr>
              <a:t>Abhishek Sinha, </a:t>
            </a:r>
            <a:r>
              <a:rPr lang="en-US" altLang="en-US" sz="2800" dirty="0">
                <a:latin typeface="Times New Roman" charset="0"/>
                <a:ea typeface="ＭＳ Ｐゴシック" charset="-128"/>
                <a:cs typeface="Times New Roman" charset="0"/>
              </a:rPr>
              <a:t>Eytan Modiano</a:t>
            </a:r>
          </a:p>
          <a:p>
            <a:r>
              <a:rPr lang="en-US" altLang="en-US" sz="2800" dirty="0">
                <a:latin typeface="Times New Roman" charset="0"/>
                <a:ea typeface="ＭＳ Ｐゴシック" charset="-128"/>
                <a:cs typeface="Times New Roman" charset="0"/>
              </a:rPr>
              <a:t>LIDS, MIT</a:t>
            </a:r>
          </a:p>
          <a:p>
            <a:endParaRPr lang="en-US" altLang="en-US" sz="2000" dirty="0">
              <a:latin typeface="Times New Roman" charset="0"/>
              <a:ea typeface="ＭＳ Ｐゴシック" charset="-128"/>
              <a:cs typeface="Times New Roman" charset="0"/>
            </a:endParaRPr>
          </a:p>
          <a:p>
            <a:endParaRPr lang="en-US" altLang="en-US" sz="2000" dirty="0">
              <a:solidFill>
                <a:schemeClr val="accent1">
                  <a:lumMod val="75000"/>
                </a:schemeClr>
              </a:solidFill>
              <a:latin typeface="Times New Roman" charset="0"/>
              <a:ea typeface="ＭＳ Ｐゴシック" charset="-128"/>
              <a:cs typeface="Times New Roman" charset="0"/>
            </a:endParaRPr>
          </a:p>
          <a:p>
            <a:r>
              <a:rPr lang="en-US" altLang="en-US" sz="2000" dirty="0">
                <a:latin typeface="Times New Roman" charset="0"/>
                <a:ea typeface="ＭＳ Ｐゴシック" charset="-128"/>
                <a:cs typeface="Times New Roman" charset="0"/>
              </a:rPr>
              <a:t> </a:t>
            </a:r>
            <a:r>
              <a:rPr lang="en-US" altLang="en-US" sz="2000" dirty="0">
                <a:solidFill>
                  <a:schemeClr val="accent1">
                    <a:lumMod val="75000"/>
                  </a:schemeClr>
                </a:solidFill>
                <a:latin typeface="Times New Roman" charset="0"/>
                <a:ea typeface="ＭＳ Ｐゴシック" charset="-128"/>
                <a:cs typeface="Times New Roman" charset="0"/>
              </a:rPr>
              <a:t>INFOCOM, 2017</a:t>
            </a:r>
          </a:p>
        </p:txBody>
      </p:sp>
    </p:spTree>
    <p:extLst>
      <p:ext uri="{BB962C8B-B14F-4D97-AF65-F5344CB8AC3E}">
        <p14:creationId xmlns:p14="http://schemas.microsoft.com/office/powerpoint/2010/main" val="318532720"/>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r>
              <a:rPr lang="en-US" altLang="en-US">
                <a:latin typeface="Times New Roman" charset="0"/>
                <a:ea typeface="ＭＳ Ｐゴシック" charset="-128"/>
                <a:cs typeface="Times New Roman" charset="0"/>
              </a:rPr>
              <a:t>Precedence Relaxed System</a:t>
            </a:r>
          </a:p>
        </p:txBody>
      </p:sp>
      <p:sp>
        <p:nvSpPr>
          <p:cNvPr id="46082" name="Content Placeholder 2"/>
          <p:cNvSpPr>
            <a:spLocks noGrp="1"/>
          </p:cNvSpPr>
          <p:nvPr>
            <p:ph idx="1"/>
          </p:nvPr>
        </p:nvSpPr>
        <p:spPr>
          <a:xfrm>
            <a:off x="762000" y="1400175"/>
            <a:ext cx="7772400" cy="4114800"/>
          </a:xfrm>
        </p:spPr>
        <p:txBody>
          <a:bodyPr/>
          <a:lstStyle/>
          <a:p>
            <a:r>
              <a:rPr lang="en-US" altLang="en-US" dirty="0">
                <a:latin typeface="Times New Roman" charset="0"/>
                <a:ea typeface="ＭＳ Ｐゴシック" charset="-128"/>
                <a:cs typeface="Times New Roman" charset="0"/>
              </a:rPr>
              <a:t>As an example, consider a two-hop network</a:t>
            </a:r>
          </a:p>
          <a:p>
            <a:pPr lvl="1"/>
            <a:r>
              <a:rPr lang="en-US" altLang="en-US" dirty="0">
                <a:latin typeface="Times New Roman" charset="0"/>
                <a:ea typeface="ＭＳ Ｐゴシック" charset="-128"/>
                <a:cs typeface="Times New Roman" charset="0"/>
              </a:rPr>
              <a:t> The packet p must traverse Link 1 before crossing Link 2 </a:t>
            </a:r>
            <a:r>
              <a:rPr lang="en-US" altLang="en-US" dirty="0">
                <a:solidFill>
                  <a:schemeClr val="accent1">
                    <a:lumMod val="75000"/>
                  </a:schemeClr>
                </a:solidFill>
                <a:latin typeface="Times New Roman" charset="0"/>
                <a:ea typeface="ＭＳ Ｐゴシック" charset="-128"/>
                <a:cs typeface="Times New Roman" charset="0"/>
              </a:rPr>
              <a:t>(Precedence</a:t>
            </a:r>
            <a:r>
              <a:rPr lang="en-US" altLang="en-US" dirty="0">
                <a:latin typeface="Times New Roman" charset="0"/>
                <a:ea typeface="ＭＳ Ｐゴシック" charset="-128"/>
                <a:cs typeface="Times New Roman" charset="0"/>
              </a:rPr>
              <a:t>)</a:t>
            </a: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Equivalent </a:t>
            </a:r>
            <a:r>
              <a:rPr lang="en-US" altLang="en-US" dirty="0">
                <a:solidFill>
                  <a:schemeClr val="accent1">
                    <a:lumMod val="75000"/>
                  </a:schemeClr>
                </a:solidFill>
                <a:latin typeface="Times New Roman" charset="0"/>
                <a:ea typeface="ＭＳ Ｐゴシック" charset="-128"/>
                <a:cs typeface="Times New Roman" charset="0"/>
              </a:rPr>
              <a:t>virtual queue </a:t>
            </a:r>
            <a:r>
              <a:rPr lang="en-US" altLang="en-US" dirty="0">
                <a:latin typeface="Times New Roman" charset="0"/>
                <a:ea typeface="ＭＳ Ｐゴシック" charset="-128"/>
                <a:cs typeface="Times New Roman" charset="0"/>
              </a:rPr>
              <a:t>system </a:t>
            </a:r>
          </a:p>
          <a:p>
            <a:endParaRPr lang="en-US" altLang="en-US" dirty="0">
              <a:latin typeface="Times New Roman" charset="0"/>
              <a:ea typeface="ＭＳ Ｐゴシック" charset="-128"/>
              <a:cs typeface="Times New Roman" charset="0"/>
            </a:endParaRPr>
          </a:p>
          <a:p>
            <a:pPr lvl="1"/>
            <a:r>
              <a:rPr lang="en-US" altLang="en-US" dirty="0">
                <a:latin typeface="Times New Roman" charset="0"/>
                <a:ea typeface="ＭＳ Ｐゴシック" charset="-128"/>
                <a:cs typeface="Times New Roman" charset="0"/>
              </a:rPr>
              <a:t>Packet arrives to both queues simultaneously (</a:t>
            </a:r>
            <a:r>
              <a:rPr lang="en-US" altLang="en-US" dirty="0">
                <a:solidFill>
                  <a:schemeClr val="accent1">
                    <a:lumMod val="75000"/>
                  </a:schemeClr>
                </a:solidFill>
                <a:latin typeface="Times New Roman" charset="0"/>
                <a:ea typeface="ＭＳ Ｐゴシック" charset="-128"/>
                <a:cs typeface="Times New Roman" charset="0"/>
              </a:rPr>
              <a:t>No precedence constraint</a:t>
            </a:r>
            <a:r>
              <a:rPr lang="en-US" altLang="en-US" dirty="0">
                <a:latin typeface="Times New Roman" charset="0"/>
                <a:ea typeface="ＭＳ Ｐゴシック" charset="-128"/>
                <a:cs typeface="Times New Roman" charset="0"/>
              </a:rPr>
              <a:t>)</a:t>
            </a:r>
          </a:p>
        </p:txBody>
      </p:sp>
      <p:pic>
        <p:nvPicPr>
          <p:cNvPr id="46083" name="image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27125" y="2209800"/>
            <a:ext cx="7042150" cy="99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46084" name="Rectangle 1"/>
          <p:cNvSpPr>
            <a:spLocks noChangeArrowheads="1"/>
          </p:cNvSpPr>
          <p:nvPr/>
        </p:nvSpPr>
        <p:spPr bwMode="auto">
          <a:xfrm>
            <a:off x="1425575" y="2438400"/>
            <a:ext cx="327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a:latin typeface="Times New Roman" charset="0"/>
              </a:rPr>
              <a:t>p</a:t>
            </a:r>
            <a:endParaRPr lang="en-US" altLang="en-US" sz="2000" b="1"/>
          </a:p>
        </p:txBody>
      </p:sp>
      <p:sp>
        <p:nvSpPr>
          <p:cNvPr id="46085" name="TextBox 5"/>
          <p:cNvSpPr txBox="1">
            <a:spLocks noChangeArrowheads="1"/>
          </p:cNvSpPr>
          <p:nvPr/>
        </p:nvSpPr>
        <p:spPr bwMode="auto">
          <a:xfrm>
            <a:off x="2819400" y="2209800"/>
            <a:ext cx="725488"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500" b="1">
                <a:latin typeface="Times New Roman" charset="0"/>
              </a:rPr>
              <a:t>Link 1</a:t>
            </a:r>
          </a:p>
        </p:txBody>
      </p:sp>
      <p:sp>
        <p:nvSpPr>
          <p:cNvPr id="46086" name="Rectangle 6"/>
          <p:cNvSpPr>
            <a:spLocks noChangeArrowheads="1"/>
          </p:cNvSpPr>
          <p:nvPr/>
        </p:nvSpPr>
        <p:spPr bwMode="auto">
          <a:xfrm>
            <a:off x="5259388" y="2209800"/>
            <a:ext cx="76041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a:latin typeface="Times New Roman" charset="0"/>
              </a:rPr>
              <a:t>Link 2</a:t>
            </a:r>
          </a:p>
        </p:txBody>
      </p:sp>
      <p:pic>
        <p:nvPicPr>
          <p:cNvPr id="46087" name="image2.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4454525"/>
            <a:ext cx="5654675" cy="212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46088" name="Shape 436"/>
          <p:cNvSpPr>
            <a:spLocks noChangeArrowheads="1"/>
          </p:cNvSpPr>
          <p:nvPr/>
        </p:nvSpPr>
        <p:spPr bwMode="auto">
          <a:xfrm>
            <a:off x="4100513" y="6370638"/>
            <a:ext cx="6985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sz="1600">
              <a:solidFill>
                <a:srgbClr val="0070C0"/>
              </a:solidFill>
              <a:latin typeface="Times New Roman" charset="0"/>
            </a:endParaRPr>
          </a:p>
        </p:txBody>
      </p:sp>
      <p:pic>
        <p:nvPicPr>
          <p:cNvPr id="46089"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48200" y="4529138"/>
            <a:ext cx="514350"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90"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759325" y="6035675"/>
            <a:ext cx="5588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1" name="Rectangle 32"/>
          <p:cNvSpPr>
            <a:spLocks noChangeArrowheads="1"/>
          </p:cNvSpPr>
          <p:nvPr/>
        </p:nvSpPr>
        <p:spPr bwMode="auto">
          <a:xfrm>
            <a:off x="1981200" y="5103813"/>
            <a:ext cx="327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dirty="0">
                <a:latin typeface="Times New Roman" charset="0"/>
              </a:rPr>
              <a:t>p</a:t>
            </a:r>
            <a:endParaRPr lang="en-US" altLang="en-US" sz="2000" b="1" dirty="0"/>
          </a:p>
        </p:txBody>
      </p:sp>
      <p:sp>
        <p:nvSpPr>
          <p:cNvPr id="46092" name="Rectangle 33"/>
          <p:cNvSpPr>
            <a:spLocks noChangeArrowheads="1"/>
          </p:cNvSpPr>
          <p:nvPr/>
        </p:nvSpPr>
        <p:spPr bwMode="auto">
          <a:xfrm>
            <a:off x="3971925" y="5695950"/>
            <a:ext cx="327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dirty="0">
                <a:latin typeface="Times New Roman" charset="0"/>
              </a:rPr>
              <a:t>p</a:t>
            </a:r>
            <a:endParaRPr lang="en-US" altLang="en-US" sz="2000" b="1" dirty="0"/>
          </a:p>
        </p:txBody>
      </p:sp>
      <p:sp>
        <p:nvSpPr>
          <p:cNvPr id="46093" name="Rectangle 34"/>
          <p:cNvSpPr>
            <a:spLocks noChangeArrowheads="1"/>
          </p:cNvSpPr>
          <p:nvPr/>
        </p:nvSpPr>
        <p:spPr bwMode="auto">
          <a:xfrm>
            <a:off x="3910013" y="4500563"/>
            <a:ext cx="327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dirty="0">
                <a:latin typeface="Times New Roman" charset="0"/>
              </a:rPr>
              <a:t>p</a:t>
            </a:r>
            <a:endParaRPr lang="en-US" altLang="en-US" sz="20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8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082">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608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609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609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608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608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609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60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91" grpId="0"/>
      <p:bldP spid="46092" grpId="0"/>
      <p:bldP spid="4609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Virtual Queueing System : Operation</a:t>
            </a:r>
          </a:p>
        </p:txBody>
      </p:sp>
      <p:sp>
        <p:nvSpPr>
          <p:cNvPr id="47106" name="Content Placeholder 2"/>
          <p:cNvSpPr>
            <a:spLocks noGrp="1"/>
          </p:cNvSpPr>
          <p:nvPr>
            <p:ph idx="1"/>
          </p:nvPr>
        </p:nvSpPr>
        <p:spPr/>
        <p:txBody>
          <a:bodyPr/>
          <a:lstStyle/>
          <a:p>
            <a:r>
              <a:rPr lang="en-US" altLang="en-US" dirty="0">
                <a:latin typeface="Times New Roman" charset="0"/>
                <a:ea typeface="ＭＳ Ｐゴシック" charset="-128"/>
                <a:cs typeface="Times New Roman" charset="0"/>
              </a:rPr>
              <a:t>Associate a virtual queue with </a:t>
            </a:r>
            <a:r>
              <a:rPr lang="en-US" altLang="en-US" dirty="0">
                <a:solidFill>
                  <a:schemeClr val="accent1">
                    <a:lumMod val="75000"/>
                  </a:schemeClr>
                </a:solidFill>
                <a:latin typeface="Times New Roman" charset="0"/>
                <a:ea typeface="ＭＳ Ｐゴシック" charset="-128"/>
                <a:cs typeface="Times New Roman" charset="0"/>
              </a:rPr>
              <a:t>each link </a:t>
            </a:r>
            <a:r>
              <a:rPr lang="en-US" altLang="en-US" dirty="0">
                <a:latin typeface="Times New Roman" charset="0"/>
                <a:ea typeface="ＭＳ Ｐゴシック" charset="-128"/>
                <a:cs typeface="Times New Roman" charset="0"/>
              </a:rPr>
              <a:t>in the network</a:t>
            </a:r>
          </a:p>
          <a:p>
            <a:endParaRPr lang="en-US" altLang="en-US" dirty="0">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Upon packet arrival:</a:t>
            </a:r>
          </a:p>
          <a:p>
            <a:endParaRPr lang="en-US" altLang="en-US" dirty="0">
              <a:latin typeface="Times New Roman" charset="0"/>
              <a:ea typeface="ＭＳ Ｐゴシック" charset="-128"/>
              <a:cs typeface="Times New Roman" charset="0"/>
            </a:endParaRPr>
          </a:p>
          <a:p>
            <a:pPr lvl="1"/>
            <a:r>
              <a:rPr lang="en-US" altLang="en-US" dirty="0">
                <a:solidFill>
                  <a:schemeClr val="accent1">
                    <a:lumMod val="75000"/>
                  </a:schemeClr>
                </a:solidFill>
                <a:latin typeface="Times New Roman" charset="0"/>
                <a:ea typeface="ＭＳ Ｐゴシック" charset="-128"/>
                <a:cs typeface="Times New Roman" charset="0"/>
              </a:rPr>
              <a:t>Determine a route              </a:t>
            </a:r>
            <a:r>
              <a:rPr lang="en-US" altLang="en-US" dirty="0">
                <a:latin typeface="Times New Roman" charset="0"/>
                <a:ea typeface="ＭＳ Ｐゴシック" charset="-128"/>
                <a:cs typeface="Times New Roman" charset="0"/>
              </a:rPr>
              <a:t>(e.g., path, tree etc.) for the packet </a:t>
            </a:r>
          </a:p>
          <a:p>
            <a:pPr lvl="1"/>
            <a:r>
              <a:rPr lang="en-US" altLang="en-US" dirty="0">
                <a:solidFill>
                  <a:schemeClr val="accent1">
                    <a:lumMod val="75000"/>
                  </a:schemeClr>
                </a:solidFill>
                <a:latin typeface="Times New Roman" charset="0"/>
                <a:ea typeface="ＭＳ Ｐゴシック" charset="-128"/>
                <a:cs typeface="Times New Roman" charset="0"/>
              </a:rPr>
              <a:t>Immediately inject </a:t>
            </a:r>
            <a:r>
              <a:rPr lang="en-US" altLang="en-US" dirty="0">
                <a:latin typeface="Times New Roman" charset="0"/>
                <a:ea typeface="ＭＳ Ｐゴシック" charset="-128"/>
                <a:cs typeface="Times New Roman" charset="0"/>
              </a:rPr>
              <a:t>a new packet to each virtual queue </a:t>
            </a:r>
            <a:r>
              <a:rPr lang="en-US" altLang="en-US" dirty="0">
                <a:solidFill>
                  <a:schemeClr val="accent1">
                    <a:lumMod val="75000"/>
                  </a:schemeClr>
                </a:solidFill>
                <a:latin typeface="Times New Roman" charset="0"/>
                <a:ea typeface="ＭＳ Ｐゴシック" charset="-128"/>
                <a:cs typeface="Times New Roman" charset="0"/>
              </a:rPr>
              <a:t>along the route</a:t>
            </a:r>
          </a:p>
          <a:p>
            <a:endParaRPr lang="en-US" altLang="en-US" dirty="0">
              <a:solidFill>
                <a:srgbClr val="0B52FC"/>
              </a:solidFill>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Packets are </a:t>
            </a:r>
            <a:r>
              <a:rPr lang="en-US" altLang="en-US" i="1" dirty="0">
                <a:solidFill>
                  <a:schemeClr val="accent1">
                    <a:lumMod val="75000"/>
                  </a:schemeClr>
                </a:solidFill>
                <a:latin typeface="Times New Roman" charset="0"/>
                <a:ea typeface="ＭＳ Ｐゴシック" charset="-128"/>
                <a:cs typeface="Times New Roman" charset="0"/>
              </a:rPr>
              <a:t>served      </a:t>
            </a:r>
            <a:r>
              <a:rPr lang="en-US" altLang="en-US" dirty="0">
                <a:latin typeface="Times New Roman" charset="0"/>
                <a:ea typeface="ＭＳ Ｐゴシック" charset="-128"/>
                <a:cs typeface="Times New Roman" charset="0"/>
              </a:rPr>
              <a:t>        from the virtual queues as long as the corresponding virtual queues are non-empty</a:t>
            </a:r>
          </a:p>
          <a:p>
            <a:endParaRPr lang="en-US" altLang="en-US" dirty="0">
              <a:latin typeface="Times New Roman" charset="0"/>
              <a:ea typeface="ＭＳ Ｐゴシック" charset="-128"/>
              <a:cs typeface="Times New Roman" charset="0"/>
            </a:endParaRPr>
          </a:p>
          <a:p>
            <a:pPr lvl="1"/>
            <a:r>
              <a:rPr lang="en-US" altLang="en-US" dirty="0">
                <a:latin typeface="Times New Roman" charset="0"/>
                <a:ea typeface="ＭＳ Ｐゴシック" charset="-128"/>
                <a:cs typeface="Times New Roman" charset="0"/>
              </a:rPr>
              <a:t>Subject to the </a:t>
            </a:r>
            <a:r>
              <a:rPr lang="en-US" altLang="en-US" dirty="0">
                <a:solidFill>
                  <a:schemeClr val="accent1">
                    <a:lumMod val="75000"/>
                  </a:schemeClr>
                </a:solidFill>
                <a:latin typeface="Times New Roman" charset="0"/>
                <a:ea typeface="ＭＳ Ｐゴシック" charset="-128"/>
                <a:cs typeface="Times New Roman" charset="0"/>
              </a:rPr>
              <a:t>scheduling constraints</a:t>
            </a:r>
          </a:p>
          <a:p>
            <a:pPr lvl="1"/>
            <a:r>
              <a:rPr lang="en-US" altLang="en-US" dirty="0">
                <a:latin typeface="Times New Roman" charset="0"/>
                <a:ea typeface="ＭＳ Ｐゴシック" charset="-128"/>
                <a:cs typeface="Times New Roman" charset="0"/>
              </a:rPr>
              <a:t>Don’t care whether the physical queues are empty or not</a:t>
            </a:r>
          </a:p>
          <a:p>
            <a:endParaRPr lang="en-US" altLang="en-US" dirty="0">
              <a:latin typeface="Times New Roman" charset="0"/>
              <a:ea typeface="ＭＳ Ｐゴシック" charset="-128"/>
              <a:cs typeface="Times New Roman" charset="0"/>
            </a:endParaRPr>
          </a:p>
          <a:p>
            <a:r>
              <a:rPr lang="en-US" altLang="en-US" sz="2000" dirty="0">
                <a:solidFill>
                  <a:schemeClr val="accent1">
                    <a:lumMod val="75000"/>
                  </a:schemeClr>
                </a:solidFill>
                <a:latin typeface="Times New Roman" charset="0"/>
                <a:ea typeface="ＭＳ Ｐゴシック" charset="-128"/>
                <a:cs typeface="Times New Roman" charset="0"/>
              </a:rPr>
              <a:t>Question:</a:t>
            </a:r>
            <a:r>
              <a:rPr lang="en-US" altLang="en-US" sz="2000" dirty="0">
                <a:latin typeface="Times New Roman" charset="0"/>
                <a:ea typeface="ＭＳ Ｐゴシック" charset="-128"/>
                <a:cs typeface="Times New Roman" charset="0"/>
              </a:rPr>
              <a:t> How to design the optimal routing and link scheduling policy?</a:t>
            </a:r>
          </a:p>
        </p:txBody>
      </p:sp>
      <p:pic>
        <p:nvPicPr>
          <p:cNvPr id="2" name="Picture 1"/>
          <p:cNvPicPr>
            <a:picLocks noChangeAspect="1"/>
          </p:cNvPicPr>
          <p:nvPr/>
        </p:nvPicPr>
        <p:blipFill>
          <a:blip r:embed="rId2"/>
          <a:stretch>
            <a:fillRect/>
          </a:stretch>
        </p:blipFill>
        <p:spPr>
          <a:xfrm>
            <a:off x="3429000" y="2667000"/>
            <a:ext cx="488092" cy="228600"/>
          </a:xfrm>
          <a:prstGeom prst="rect">
            <a:avLst/>
          </a:prstGeom>
        </p:spPr>
      </p:pic>
      <p:pic>
        <p:nvPicPr>
          <p:cNvPr id="3" name="Picture 2"/>
          <p:cNvPicPr>
            <a:picLocks noChangeAspect="1"/>
          </p:cNvPicPr>
          <p:nvPr/>
        </p:nvPicPr>
        <p:blipFill>
          <a:blip r:embed="rId3"/>
          <a:stretch>
            <a:fillRect/>
          </a:stretch>
        </p:blipFill>
        <p:spPr>
          <a:xfrm>
            <a:off x="3097249" y="3464675"/>
            <a:ext cx="575797" cy="284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06">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106">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7106">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710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Virtual Queue Operation :  Unicast Traffic</a:t>
            </a:r>
          </a:p>
        </p:txBody>
      </p:sp>
      <p:sp>
        <p:nvSpPr>
          <p:cNvPr id="49154" name="Shape 452"/>
          <p:cNvSpPr>
            <a:spLocks noChangeShapeType="1"/>
          </p:cNvSpPr>
          <p:nvPr/>
        </p:nvSpPr>
        <p:spPr bwMode="auto">
          <a:xfrm flipV="1">
            <a:off x="2152650" y="3417888"/>
            <a:ext cx="900113" cy="576262"/>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55" name="Shape 453"/>
          <p:cNvSpPr>
            <a:spLocks noChangeShapeType="1"/>
          </p:cNvSpPr>
          <p:nvPr/>
        </p:nvSpPr>
        <p:spPr bwMode="auto">
          <a:xfrm>
            <a:off x="3402013" y="3416300"/>
            <a:ext cx="800100" cy="471488"/>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56" name="Shape 454"/>
          <p:cNvSpPr>
            <a:spLocks noChangeShapeType="1"/>
          </p:cNvSpPr>
          <p:nvPr/>
        </p:nvSpPr>
        <p:spPr bwMode="auto">
          <a:xfrm flipV="1">
            <a:off x="3414713" y="4159250"/>
            <a:ext cx="787400" cy="5873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57" name="Shape 455"/>
          <p:cNvSpPr>
            <a:spLocks noChangeArrowheads="1"/>
          </p:cNvSpPr>
          <p:nvPr/>
        </p:nvSpPr>
        <p:spPr bwMode="auto">
          <a:xfrm>
            <a:off x="1789113" y="3836988"/>
            <a:ext cx="376237" cy="3968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a</a:t>
            </a:r>
          </a:p>
        </p:txBody>
      </p:sp>
      <p:sp>
        <p:nvSpPr>
          <p:cNvPr id="49158" name="Shape 456"/>
          <p:cNvSpPr>
            <a:spLocks noChangeShapeType="1"/>
          </p:cNvSpPr>
          <p:nvPr/>
        </p:nvSpPr>
        <p:spPr bwMode="auto">
          <a:xfrm>
            <a:off x="2165350" y="4154488"/>
            <a:ext cx="874713" cy="6254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59" name="Shape 457"/>
          <p:cNvSpPr>
            <a:spLocks noChangeArrowheads="1"/>
          </p:cNvSpPr>
          <p:nvPr/>
        </p:nvSpPr>
        <p:spPr bwMode="auto">
          <a:xfrm>
            <a:off x="3021013" y="3082925"/>
            <a:ext cx="381000" cy="406400"/>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b</a:t>
            </a:r>
          </a:p>
        </p:txBody>
      </p:sp>
      <p:sp>
        <p:nvSpPr>
          <p:cNvPr id="49160" name="Shape 458"/>
          <p:cNvSpPr>
            <a:spLocks noChangeArrowheads="1"/>
          </p:cNvSpPr>
          <p:nvPr/>
        </p:nvSpPr>
        <p:spPr bwMode="auto">
          <a:xfrm>
            <a:off x="3021013" y="4562475"/>
            <a:ext cx="396875" cy="436563"/>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c</a:t>
            </a:r>
          </a:p>
        </p:txBody>
      </p:sp>
      <p:sp>
        <p:nvSpPr>
          <p:cNvPr id="49161" name="Shape 459"/>
          <p:cNvSpPr>
            <a:spLocks noChangeArrowheads="1"/>
          </p:cNvSpPr>
          <p:nvPr/>
        </p:nvSpPr>
        <p:spPr bwMode="auto">
          <a:xfrm>
            <a:off x="4143375" y="3830638"/>
            <a:ext cx="400050" cy="3841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d</a:t>
            </a:r>
          </a:p>
        </p:txBody>
      </p:sp>
      <p:sp>
        <p:nvSpPr>
          <p:cNvPr id="49162" name="Shape 460"/>
          <p:cNvSpPr>
            <a:spLocks noChangeShapeType="1"/>
          </p:cNvSpPr>
          <p:nvPr/>
        </p:nvSpPr>
        <p:spPr bwMode="auto">
          <a:xfrm>
            <a:off x="3219450" y="3524250"/>
            <a:ext cx="0" cy="103822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13" name="Shape 461"/>
          <p:cNvSpPr/>
          <p:nvPr/>
        </p:nvSpPr>
        <p:spPr>
          <a:xfrm>
            <a:off x="6096000" y="2809875"/>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sz="2000">
                <a:solidFill>
                  <a:srgbClr val="002060"/>
                </a:solidFill>
              </a:rPr>
              <a:t>Q</a:t>
            </a:r>
            <a:r>
              <a:rPr sz="2000" baseline="-5999">
                <a:solidFill>
                  <a:srgbClr val="002060"/>
                </a:solidFill>
              </a:rPr>
              <a:t>ab</a:t>
            </a:r>
            <a:endParaRPr sz="2000">
              <a:solidFill>
                <a:srgbClr val="002060"/>
              </a:solidFill>
            </a:endParaRPr>
          </a:p>
        </p:txBody>
      </p:sp>
      <p:sp>
        <p:nvSpPr>
          <p:cNvPr id="14" name="Shape 462"/>
          <p:cNvSpPr/>
          <p:nvPr/>
        </p:nvSpPr>
        <p:spPr>
          <a:xfrm>
            <a:off x="6096000" y="342106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002060"/>
                </a:solidFill>
              </a:rPr>
              <a:t>   </a:t>
            </a:r>
            <a:r>
              <a:rPr lang="en-US" sz="2000">
                <a:solidFill>
                  <a:srgbClr val="002060"/>
                </a:solidFill>
              </a:rPr>
              <a:t> </a:t>
            </a:r>
            <a:r>
              <a:rPr sz="2000">
                <a:solidFill>
                  <a:srgbClr val="002060"/>
                </a:solidFill>
              </a:rPr>
              <a:t>Q</a:t>
            </a:r>
            <a:r>
              <a:rPr sz="2000" baseline="-5999">
                <a:solidFill>
                  <a:srgbClr val="002060"/>
                </a:solidFill>
              </a:rPr>
              <a:t>bd</a:t>
            </a:r>
            <a:endParaRPr sz="2000">
              <a:solidFill>
                <a:srgbClr val="002060"/>
              </a:solidFill>
            </a:endParaRPr>
          </a:p>
        </p:txBody>
      </p:sp>
      <p:sp>
        <p:nvSpPr>
          <p:cNvPr id="15" name="Shape 463"/>
          <p:cNvSpPr/>
          <p:nvPr/>
        </p:nvSpPr>
        <p:spPr>
          <a:xfrm>
            <a:off x="6096000" y="4040188"/>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lang="en-US" sz="2000">
                <a:solidFill>
                  <a:srgbClr val="FFFFFF"/>
                </a:solidFill>
              </a:rPr>
              <a:t> </a:t>
            </a:r>
            <a:r>
              <a:rPr sz="2000">
                <a:solidFill>
                  <a:srgbClr val="002060"/>
                </a:solidFill>
              </a:rPr>
              <a:t>Q</a:t>
            </a:r>
            <a:r>
              <a:rPr sz="2000" baseline="-5999">
                <a:solidFill>
                  <a:srgbClr val="002060"/>
                </a:solidFill>
              </a:rPr>
              <a:t>ac</a:t>
            </a:r>
            <a:endParaRPr sz="2000">
              <a:solidFill>
                <a:srgbClr val="002060"/>
              </a:solidFill>
            </a:endParaRPr>
          </a:p>
        </p:txBody>
      </p:sp>
      <p:sp>
        <p:nvSpPr>
          <p:cNvPr id="16" name="Shape 464"/>
          <p:cNvSpPr/>
          <p:nvPr/>
        </p:nvSpPr>
        <p:spPr>
          <a:xfrm>
            <a:off x="6096000" y="4651375"/>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002060"/>
                </a:solidFill>
              </a:rPr>
              <a:t>   </a:t>
            </a:r>
            <a:r>
              <a:rPr lang="en-US" sz="2000">
                <a:solidFill>
                  <a:srgbClr val="002060"/>
                </a:solidFill>
              </a:rPr>
              <a:t> </a:t>
            </a:r>
            <a:r>
              <a:rPr sz="2000">
                <a:solidFill>
                  <a:srgbClr val="002060"/>
                </a:solidFill>
              </a:rPr>
              <a:t>Q</a:t>
            </a:r>
            <a:r>
              <a:rPr sz="2000" baseline="-5999">
                <a:solidFill>
                  <a:srgbClr val="002060"/>
                </a:solidFill>
              </a:rPr>
              <a:t>cd</a:t>
            </a:r>
            <a:endParaRPr sz="2000">
              <a:solidFill>
                <a:srgbClr val="002060"/>
              </a:solidFill>
            </a:endParaRPr>
          </a:p>
        </p:txBody>
      </p:sp>
      <p:sp>
        <p:nvSpPr>
          <p:cNvPr id="17" name="Shape 465"/>
          <p:cNvSpPr/>
          <p:nvPr/>
        </p:nvSpPr>
        <p:spPr>
          <a:xfrm>
            <a:off x="6096000" y="526891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lang="en-US" sz="2000">
                <a:solidFill>
                  <a:srgbClr val="FFFFFF"/>
                </a:solidFill>
              </a:rPr>
              <a:t> </a:t>
            </a:r>
            <a:r>
              <a:rPr sz="2000">
                <a:solidFill>
                  <a:srgbClr val="002060"/>
                </a:solidFill>
              </a:rPr>
              <a:t>Q</a:t>
            </a:r>
            <a:r>
              <a:rPr sz="2000" baseline="-5999">
                <a:solidFill>
                  <a:srgbClr val="002060"/>
                </a:solidFill>
              </a:rPr>
              <a:t>bc</a:t>
            </a:r>
            <a:endParaRPr sz="2000">
              <a:solidFill>
                <a:srgbClr val="002060"/>
              </a:solidFill>
            </a:endParaRPr>
          </a:p>
        </p:txBody>
      </p:sp>
      <p:sp>
        <p:nvSpPr>
          <p:cNvPr id="49168" name="Shape 471"/>
          <p:cNvSpPr>
            <a:spLocks noChangeShapeType="1"/>
          </p:cNvSpPr>
          <p:nvPr/>
        </p:nvSpPr>
        <p:spPr bwMode="auto">
          <a:xfrm>
            <a:off x="1314450" y="4035425"/>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4" name="Shape 472"/>
          <p:cNvSpPr>
            <a:spLocks noChangeShapeType="1"/>
          </p:cNvSpPr>
          <p:nvPr/>
        </p:nvSpPr>
        <p:spPr bwMode="auto">
          <a:xfrm>
            <a:off x="5629275" y="4262438"/>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5" name="Shape 473"/>
          <p:cNvSpPr>
            <a:spLocks noChangeShapeType="1"/>
          </p:cNvSpPr>
          <p:nvPr/>
        </p:nvSpPr>
        <p:spPr bwMode="auto">
          <a:xfrm>
            <a:off x="5629275" y="4940300"/>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7" name="Shape 475"/>
          <p:cNvSpPr>
            <a:spLocks noChangeArrowheads="1"/>
          </p:cNvSpPr>
          <p:nvPr/>
        </p:nvSpPr>
        <p:spPr bwMode="auto">
          <a:xfrm>
            <a:off x="5619750" y="3906838"/>
            <a:ext cx="3143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28" name="Shape 476"/>
          <p:cNvSpPr>
            <a:spLocks noChangeArrowheads="1"/>
          </p:cNvSpPr>
          <p:nvPr/>
        </p:nvSpPr>
        <p:spPr bwMode="auto">
          <a:xfrm>
            <a:off x="5584825" y="4592638"/>
            <a:ext cx="3159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49173" name="Shape 477"/>
          <p:cNvSpPr>
            <a:spLocks noChangeArrowheads="1"/>
          </p:cNvSpPr>
          <p:nvPr/>
        </p:nvSpPr>
        <p:spPr bwMode="auto">
          <a:xfrm>
            <a:off x="5900738" y="2366963"/>
            <a:ext cx="1768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a:latin typeface="Times New Roman" charset="0"/>
              </a:rPr>
              <a:t>Virtual Queues</a:t>
            </a:r>
          </a:p>
        </p:txBody>
      </p:sp>
      <p:sp>
        <p:nvSpPr>
          <p:cNvPr id="30" name="Shape 478"/>
          <p:cNvSpPr/>
          <p:nvPr/>
        </p:nvSpPr>
        <p:spPr>
          <a:xfrm>
            <a:off x="7173913" y="28876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1" name="Shape 479"/>
          <p:cNvSpPr/>
          <p:nvPr/>
        </p:nvSpPr>
        <p:spPr>
          <a:xfrm>
            <a:off x="7173913" y="3482975"/>
            <a:ext cx="317500" cy="322263"/>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2" name="Shape 480"/>
          <p:cNvSpPr/>
          <p:nvPr/>
        </p:nvSpPr>
        <p:spPr>
          <a:xfrm>
            <a:off x="7173913" y="410051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3" name="Shape 481"/>
          <p:cNvSpPr/>
          <p:nvPr/>
        </p:nvSpPr>
        <p:spPr>
          <a:xfrm>
            <a:off x="7173913" y="4721225"/>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4" name="Shape 482"/>
          <p:cNvSpPr/>
          <p:nvPr/>
        </p:nvSpPr>
        <p:spPr>
          <a:xfrm>
            <a:off x="7173913" y="53133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49179" name="Shape 483"/>
          <p:cNvSpPr>
            <a:spLocks noChangeShapeType="1"/>
          </p:cNvSpPr>
          <p:nvPr/>
        </p:nvSpPr>
        <p:spPr bwMode="auto">
          <a:xfrm>
            <a:off x="7488238" y="3057525"/>
            <a:ext cx="311150" cy="0"/>
          </a:xfrm>
          <a:prstGeom prst="line">
            <a:avLst/>
          </a:prstGeom>
          <a:noFill/>
          <a:ln w="38100" cap="rnd">
            <a:solidFill>
              <a:srgbClr val="6C72BA"/>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0" name="Shape 484"/>
          <p:cNvSpPr>
            <a:spLocks noChangeShapeType="1"/>
          </p:cNvSpPr>
          <p:nvPr/>
        </p:nvSpPr>
        <p:spPr bwMode="auto">
          <a:xfrm>
            <a:off x="7488238" y="3644900"/>
            <a:ext cx="311150" cy="0"/>
          </a:xfrm>
          <a:prstGeom prst="line">
            <a:avLst/>
          </a:prstGeom>
          <a:noFill/>
          <a:ln w="38100" cap="rnd">
            <a:solidFill>
              <a:srgbClr val="7976B1"/>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1" name="Shape 485"/>
          <p:cNvSpPr>
            <a:spLocks noChangeShapeType="1"/>
          </p:cNvSpPr>
          <p:nvPr/>
        </p:nvSpPr>
        <p:spPr bwMode="auto">
          <a:xfrm>
            <a:off x="7488238" y="4262438"/>
            <a:ext cx="311150" cy="0"/>
          </a:xfrm>
          <a:prstGeom prst="line">
            <a:avLst/>
          </a:prstGeom>
          <a:noFill/>
          <a:ln w="38100" cap="rnd">
            <a:solidFill>
              <a:srgbClr val="676C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2" name="Shape 486"/>
          <p:cNvSpPr>
            <a:spLocks noChangeShapeType="1"/>
          </p:cNvSpPr>
          <p:nvPr/>
        </p:nvSpPr>
        <p:spPr bwMode="auto">
          <a:xfrm>
            <a:off x="7488238" y="4883150"/>
            <a:ext cx="311150" cy="0"/>
          </a:xfrm>
          <a:prstGeom prst="line">
            <a:avLst/>
          </a:prstGeom>
          <a:noFill/>
          <a:ln w="38100" cap="rnd">
            <a:solidFill>
              <a:srgbClr val="5E64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3" name="Shape 487"/>
          <p:cNvSpPr>
            <a:spLocks noChangeShapeType="1"/>
          </p:cNvSpPr>
          <p:nvPr/>
        </p:nvSpPr>
        <p:spPr bwMode="auto">
          <a:xfrm>
            <a:off x="7488238" y="5491163"/>
            <a:ext cx="311150" cy="0"/>
          </a:xfrm>
          <a:prstGeom prst="line">
            <a:avLst/>
          </a:prstGeom>
          <a:noFill/>
          <a:ln w="38100" cap="rnd">
            <a:solidFill>
              <a:srgbClr val="656D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4" name="TextBox 39"/>
          <p:cNvSpPr txBox="1">
            <a:spLocks noChangeArrowheads="1"/>
          </p:cNvSpPr>
          <p:nvPr/>
        </p:nvSpPr>
        <p:spPr bwMode="auto">
          <a:xfrm>
            <a:off x="1096963" y="1090613"/>
            <a:ext cx="3246437"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a:t>Unicast arrival from a – d</a:t>
            </a:r>
          </a:p>
          <a:p>
            <a:endParaRPr lang="en-US" altLang="en-US" sz="1600" b="1"/>
          </a:p>
        </p:txBody>
      </p:sp>
      <p:sp>
        <p:nvSpPr>
          <p:cNvPr id="41" name="Rectangle 40"/>
          <p:cNvSpPr>
            <a:spLocks noChangeArrowheads="1"/>
          </p:cNvSpPr>
          <p:nvPr/>
        </p:nvSpPr>
        <p:spPr bwMode="auto">
          <a:xfrm>
            <a:off x="1066800" y="1603375"/>
            <a:ext cx="45720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dirty="0"/>
              <a:t>Chosen path</a:t>
            </a:r>
            <a:r>
              <a:rPr lang="en-US" altLang="en-US" sz="1600" b="1" dirty="0">
                <a:sym typeface="Wingdings"/>
              </a:rPr>
              <a:t> </a:t>
            </a:r>
            <a:r>
              <a:rPr lang="en-US" altLang="en-US" sz="1600" b="1" dirty="0"/>
              <a:t>           a-c-d</a:t>
            </a:r>
          </a:p>
        </p:txBody>
      </p:sp>
      <p:sp>
        <p:nvSpPr>
          <p:cNvPr id="42" name="Rectangle 41"/>
          <p:cNvSpPr>
            <a:spLocks noChangeArrowheads="1"/>
          </p:cNvSpPr>
          <p:nvPr/>
        </p:nvSpPr>
        <p:spPr bwMode="auto">
          <a:xfrm>
            <a:off x="1066800" y="2076450"/>
            <a:ext cx="31554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dirty="0"/>
              <a:t>Virtual Arrival to </a:t>
            </a:r>
            <a:r>
              <a:rPr lang="en-US" altLang="en-US" sz="1600" b="1" dirty="0" err="1"/>
              <a:t>Qac</a:t>
            </a:r>
            <a:r>
              <a:rPr lang="en-US" altLang="en-US" sz="1600" b="1" dirty="0"/>
              <a:t> and </a:t>
            </a:r>
            <a:r>
              <a:rPr lang="en-US" altLang="en-US" sz="1600" b="1" dirty="0" err="1"/>
              <a:t>Qcd</a:t>
            </a:r>
            <a:r>
              <a:rPr lang="en-US" altLang="en-US" sz="1600" b="1" dirty="0"/>
              <a:t> </a:t>
            </a:r>
          </a:p>
        </p:txBody>
      </p:sp>
      <p:sp>
        <p:nvSpPr>
          <p:cNvPr id="43" name="Shape 454"/>
          <p:cNvSpPr>
            <a:spLocks noChangeShapeType="1"/>
          </p:cNvSpPr>
          <p:nvPr/>
        </p:nvSpPr>
        <p:spPr bwMode="auto">
          <a:xfrm flipV="1">
            <a:off x="3513138" y="4297363"/>
            <a:ext cx="787400" cy="587375"/>
          </a:xfrm>
          <a:prstGeom prst="line">
            <a:avLst/>
          </a:prstGeom>
          <a:noFill/>
          <a:ln w="38100" cap="rnd">
            <a:solidFill>
              <a:srgbClr val="FF0000"/>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4" name="Shape 456"/>
          <p:cNvSpPr>
            <a:spLocks noChangeShapeType="1"/>
          </p:cNvSpPr>
          <p:nvPr/>
        </p:nvSpPr>
        <p:spPr bwMode="auto">
          <a:xfrm>
            <a:off x="2082800" y="4278313"/>
            <a:ext cx="874713" cy="625475"/>
          </a:xfrm>
          <a:prstGeom prst="line">
            <a:avLst/>
          </a:prstGeom>
          <a:noFill/>
          <a:ln w="38100" cap="rnd">
            <a:solidFill>
              <a:srgbClr val="FF0000"/>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9189" name="Rectangle 48"/>
          <p:cNvSpPr>
            <a:spLocks noChangeArrowheads="1"/>
          </p:cNvSpPr>
          <p:nvPr/>
        </p:nvSpPr>
        <p:spPr bwMode="auto">
          <a:xfrm>
            <a:off x="657225" y="3897313"/>
            <a:ext cx="5349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a – d</a:t>
            </a:r>
          </a:p>
        </p:txBody>
      </p:sp>
      <p:pic>
        <p:nvPicPr>
          <p:cNvPr id="39" name="Picture 38"/>
          <p:cNvPicPr>
            <a:picLocks noChangeAspect="1"/>
          </p:cNvPicPr>
          <p:nvPr/>
        </p:nvPicPr>
        <p:blipFill>
          <a:blip r:embed="rId3"/>
          <a:stretch>
            <a:fillRect/>
          </a:stretch>
        </p:blipFill>
        <p:spPr>
          <a:xfrm>
            <a:off x="2504591" y="1701671"/>
            <a:ext cx="488092" cy="228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2" presetClass="entr" presetSubtype="4"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500" fill="hold"/>
                                        <p:tgtEl>
                                          <p:spTgt spid="44"/>
                                        </p:tgtEl>
                                        <p:attrNameLst>
                                          <p:attrName>ppt_x</p:attrName>
                                        </p:attrNameLst>
                                      </p:cBhvr>
                                      <p:tavLst>
                                        <p:tav tm="0">
                                          <p:val>
                                            <p:strVal val="#ppt_x"/>
                                          </p:val>
                                        </p:tav>
                                        <p:tav tm="100000">
                                          <p:val>
                                            <p:strVal val="#ppt_x"/>
                                          </p:val>
                                        </p:tav>
                                      </p:tavLst>
                                    </p:anim>
                                    <p:anim calcmode="lin" valueType="num">
                                      <p:cBhvr additive="base">
                                        <p:cTn id="12" dur="5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par>
                                <p:cTn id="21" presetID="2" presetClass="entr" presetSubtype="4"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ppt_x"/>
                                          </p:val>
                                        </p:tav>
                                        <p:tav tm="100000">
                                          <p:val>
                                            <p:strVal val="#ppt_x"/>
                                          </p:val>
                                        </p:tav>
                                      </p:tavLst>
                                    </p:anim>
                                    <p:anim calcmode="lin" valueType="num">
                                      <p:cBhvr additive="base">
                                        <p:cTn id="28" dur="500" fill="hold"/>
                                        <p:tgtEl>
                                          <p:spTgt spid="2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ppt_x"/>
                                          </p:val>
                                        </p:tav>
                                        <p:tav tm="100000">
                                          <p:val>
                                            <p:strVal val="#ppt_x"/>
                                          </p:val>
                                        </p:tav>
                                      </p:tavLst>
                                    </p:anim>
                                    <p:anim calcmode="lin" valueType="num">
                                      <p:cBhvr additive="base">
                                        <p:cTn id="32" dur="500" fill="hold"/>
                                        <p:tgtEl>
                                          <p:spTgt spid="2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additive="base">
                                        <p:cTn id="35" dur="500" fill="hold"/>
                                        <p:tgtEl>
                                          <p:spTgt spid="28"/>
                                        </p:tgtEl>
                                        <p:attrNameLst>
                                          <p:attrName>ppt_x</p:attrName>
                                        </p:attrNameLst>
                                      </p:cBhvr>
                                      <p:tavLst>
                                        <p:tav tm="0">
                                          <p:val>
                                            <p:strVal val="#ppt_x"/>
                                          </p:val>
                                        </p:tav>
                                        <p:tav tm="100000">
                                          <p:val>
                                            <p:strVal val="#ppt_x"/>
                                          </p:val>
                                        </p:tav>
                                      </p:tavLst>
                                    </p:anim>
                                    <p:anim calcmode="lin" valueType="num">
                                      <p:cBhvr additive="base">
                                        <p:cTn id="3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7" grpId="0"/>
      <p:bldP spid="28" grpId="0"/>
      <p:bldP spid="41" grpId="0"/>
      <p:bldP spid="42" grpId="0"/>
      <p:bldP spid="43" grpId="0" animBg="1"/>
      <p:bldP spid="4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Virtual Queue Operation :  Broadcast Traffic </a:t>
            </a:r>
          </a:p>
        </p:txBody>
      </p:sp>
      <p:sp>
        <p:nvSpPr>
          <p:cNvPr id="51202" name="Shape 452"/>
          <p:cNvSpPr>
            <a:spLocks noChangeShapeType="1"/>
          </p:cNvSpPr>
          <p:nvPr/>
        </p:nvSpPr>
        <p:spPr bwMode="auto">
          <a:xfrm flipV="1">
            <a:off x="2152650" y="3417888"/>
            <a:ext cx="900113" cy="576262"/>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03" name="Shape 453"/>
          <p:cNvSpPr>
            <a:spLocks noChangeShapeType="1"/>
          </p:cNvSpPr>
          <p:nvPr/>
        </p:nvSpPr>
        <p:spPr bwMode="auto">
          <a:xfrm>
            <a:off x="3402013" y="3416300"/>
            <a:ext cx="800100" cy="471488"/>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04" name="Shape 454"/>
          <p:cNvSpPr>
            <a:spLocks noChangeShapeType="1"/>
          </p:cNvSpPr>
          <p:nvPr/>
        </p:nvSpPr>
        <p:spPr bwMode="auto">
          <a:xfrm flipV="1">
            <a:off x="3414713" y="4159250"/>
            <a:ext cx="787400" cy="5873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05" name="Shape 455"/>
          <p:cNvSpPr>
            <a:spLocks noChangeArrowheads="1"/>
          </p:cNvSpPr>
          <p:nvPr/>
        </p:nvSpPr>
        <p:spPr bwMode="auto">
          <a:xfrm>
            <a:off x="1789113" y="3836988"/>
            <a:ext cx="376237" cy="3968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a</a:t>
            </a:r>
          </a:p>
        </p:txBody>
      </p:sp>
      <p:sp>
        <p:nvSpPr>
          <p:cNvPr id="51206" name="Shape 456"/>
          <p:cNvSpPr>
            <a:spLocks noChangeShapeType="1"/>
          </p:cNvSpPr>
          <p:nvPr/>
        </p:nvSpPr>
        <p:spPr bwMode="auto">
          <a:xfrm>
            <a:off x="2165350" y="4154488"/>
            <a:ext cx="874713" cy="6254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07" name="Shape 457"/>
          <p:cNvSpPr>
            <a:spLocks noChangeArrowheads="1"/>
          </p:cNvSpPr>
          <p:nvPr/>
        </p:nvSpPr>
        <p:spPr bwMode="auto">
          <a:xfrm>
            <a:off x="3021013" y="3082925"/>
            <a:ext cx="381000" cy="406400"/>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b</a:t>
            </a:r>
          </a:p>
        </p:txBody>
      </p:sp>
      <p:sp>
        <p:nvSpPr>
          <p:cNvPr id="51208" name="Shape 458"/>
          <p:cNvSpPr>
            <a:spLocks noChangeArrowheads="1"/>
          </p:cNvSpPr>
          <p:nvPr/>
        </p:nvSpPr>
        <p:spPr bwMode="auto">
          <a:xfrm>
            <a:off x="3021013" y="4562475"/>
            <a:ext cx="396875" cy="436563"/>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c</a:t>
            </a:r>
          </a:p>
        </p:txBody>
      </p:sp>
      <p:sp>
        <p:nvSpPr>
          <p:cNvPr id="51209" name="Shape 459"/>
          <p:cNvSpPr>
            <a:spLocks noChangeArrowheads="1"/>
          </p:cNvSpPr>
          <p:nvPr/>
        </p:nvSpPr>
        <p:spPr bwMode="auto">
          <a:xfrm>
            <a:off x="4143375" y="3830638"/>
            <a:ext cx="400050" cy="3841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b="1"/>
              <a:t>d</a:t>
            </a:r>
          </a:p>
        </p:txBody>
      </p:sp>
      <p:sp>
        <p:nvSpPr>
          <p:cNvPr id="51210" name="Shape 460"/>
          <p:cNvSpPr>
            <a:spLocks noChangeShapeType="1"/>
          </p:cNvSpPr>
          <p:nvPr/>
        </p:nvSpPr>
        <p:spPr bwMode="auto">
          <a:xfrm>
            <a:off x="3219450" y="3524250"/>
            <a:ext cx="0" cy="103822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13" name="Shape 461"/>
          <p:cNvSpPr/>
          <p:nvPr/>
        </p:nvSpPr>
        <p:spPr>
          <a:xfrm>
            <a:off x="6096000" y="2809875"/>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sz="2000">
                <a:solidFill>
                  <a:srgbClr val="002060"/>
                </a:solidFill>
              </a:rPr>
              <a:t>Q</a:t>
            </a:r>
            <a:r>
              <a:rPr sz="2000" baseline="-5999">
                <a:solidFill>
                  <a:srgbClr val="002060"/>
                </a:solidFill>
              </a:rPr>
              <a:t>ab</a:t>
            </a:r>
            <a:endParaRPr sz="2000">
              <a:solidFill>
                <a:srgbClr val="002060"/>
              </a:solidFill>
            </a:endParaRPr>
          </a:p>
        </p:txBody>
      </p:sp>
      <p:sp>
        <p:nvSpPr>
          <p:cNvPr id="14" name="Shape 462"/>
          <p:cNvSpPr/>
          <p:nvPr/>
        </p:nvSpPr>
        <p:spPr>
          <a:xfrm>
            <a:off x="6096000" y="342106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002060"/>
                </a:solidFill>
              </a:rPr>
              <a:t>   </a:t>
            </a:r>
            <a:r>
              <a:rPr lang="en-US" sz="2000">
                <a:solidFill>
                  <a:srgbClr val="002060"/>
                </a:solidFill>
              </a:rPr>
              <a:t> </a:t>
            </a:r>
            <a:r>
              <a:rPr sz="2000">
                <a:solidFill>
                  <a:srgbClr val="002060"/>
                </a:solidFill>
              </a:rPr>
              <a:t>Q</a:t>
            </a:r>
            <a:r>
              <a:rPr sz="2000" baseline="-5999">
                <a:solidFill>
                  <a:srgbClr val="002060"/>
                </a:solidFill>
              </a:rPr>
              <a:t>bd</a:t>
            </a:r>
            <a:endParaRPr sz="2000">
              <a:solidFill>
                <a:srgbClr val="002060"/>
              </a:solidFill>
            </a:endParaRPr>
          </a:p>
        </p:txBody>
      </p:sp>
      <p:sp>
        <p:nvSpPr>
          <p:cNvPr id="15" name="Shape 463"/>
          <p:cNvSpPr/>
          <p:nvPr/>
        </p:nvSpPr>
        <p:spPr>
          <a:xfrm>
            <a:off x="6096000" y="4040188"/>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lang="en-US" sz="2000">
                <a:solidFill>
                  <a:srgbClr val="FFFFFF"/>
                </a:solidFill>
              </a:rPr>
              <a:t> </a:t>
            </a:r>
            <a:r>
              <a:rPr sz="2000">
                <a:solidFill>
                  <a:srgbClr val="002060"/>
                </a:solidFill>
              </a:rPr>
              <a:t>Q</a:t>
            </a:r>
            <a:r>
              <a:rPr sz="2000" baseline="-5999">
                <a:solidFill>
                  <a:srgbClr val="002060"/>
                </a:solidFill>
              </a:rPr>
              <a:t>ac</a:t>
            </a:r>
            <a:endParaRPr sz="2000">
              <a:solidFill>
                <a:srgbClr val="002060"/>
              </a:solidFill>
            </a:endParaRPr>
          </a:p>
        </p:txBody>
      </p:sp>
      <p:sp>
        <p:nvSpPr>
          <p:cNvPr id="16" name="Shape 464"/>
          <p:cNvSpPr/>
          <p:nvPr/>
        </p:nvSpPr>
        <p:spPr>
          <a:xfrm>
            <a:off x="6096000" y="4651375"/>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002060"/>
                </a:solidFill>
              </a:rPr>
              <a:t>   </a:t>
            </a:r>
            <a:r>
              <a:rPr lang="en-US" sz="2000">
                <a:solidFill>
                  <a:srgbClr val="002060"/>
                </a:solidFill>
              </a:rPr>
              <a:t> </a:t>
            </a:r>
            <a:r>
              <a:rPr sz="2000">
                <a:solidFill>
                  <a:srgbClr val="002060"/>
                </a:solidFill>
              </a:rPr>
              <a:t>Q</a:t>
            </a:r>
            <a:r>
              <a:rPr sz="2000" baseline="-5999">
                <a:solidFill>
                  <a:srgbClr val="002060"/>
                </a:solidFill>
              </a:rPr>
              <a:t>cd</a:t>
            </a:r>
            <a:endParaRPr sz="2000">
              <a:solidFill>
                <a:srgbClr val="002060"/>
              </a:solidFill>
            </a:endParaRPr>
          </a:p>
        </p:txBody>
      </p:sp>
      <p:sp>
        <p:nvSpPr>
          <p:cNvPr id="17" name="Shape 465"/>
          <p:cNvSpPr/>
          <p:nvPr/>
        </p:nvSpPr>
        <p:spPr>
          <a:xfrm>
            <a:off x="6096000" y="526891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2000">
                <a:solidFill>
                  <a:srgbClr val="FFFFFF"/>
                </a:solidFill>
              </a:rPr>
              <a:t>   </a:t>
            </a:r>
            <a:r>
              <a:rPr lang="en-US" sz="2000">
                <a:solidFill>
                  <a:srgbClr val="FFFFFF"/>
                </a:solidFill>
              </a:rPr>
              <a:t> </a:t>
            </a:r>
            <a:r>
              <a:rPr sz="2000">
                <a:solidFill>
                  <a:srgbClr val="002060"/>
                </a:solidFill>
              </a:rPr>
              <a:t>Q</a:t>
            </a:r>
            <a:r>
              <a:rPr sz="2000" baseline="-5999">
                <a:solidFill>
                  <a:srgbClr val="002060"/>
                </a:solidFill>
              </a:rPr>
              <a:t>bc</a:t>
            </a:r>
            <a:endParaRPr sz="2000">
              <a:solidFill>
                <a:srgbClr val="002060"/>
              </a:solidFill>
            </a:endParaRPr>
          </a:p>
        </p:txBody>
      </p:sp>
      <p:sp>
        <p:nvSpPr>
          <p:cNvPr id="51216" name="Shape 471"/>
          <p:cNvSpPr>
            <a:spLocks noChangeShapeType="1"/>
          </p:cNvSpPr>
          <p:nvPr/>
        </p:nvSpPr>
        <p:spPr bwMode="auto">
          <a:xfrm>
            <a:off x="1314450" y="4035425"/>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4" name="Shape 472"/>
          <p:cNvSpPr>
            <a:spLocks noChangeShapeType="1"/>
          </p:cNvSpPr>
          <p:nvPr/>
        </p:nvSpPr>
        <p:spPr bwMode="auto">
          <a:xfrm>
            <a:off x="5629275" y="4262438"/>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5" name="Shape 473"/>
          <p:cNvSpPr>
            <a:spLocks noChangeShapeType="1"/>
          </p:cNvSpPr>
          <p:nvPr/>
        </p:nvSpPr>
        <p:spPr bwMode="auto">
          <a:xfrm>
            <a:off x="5629275" y="4940300"/>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27" name="Shape 475"/>
          <p:cNvSpPr>
            <a:spLocks noChangeArrowheads="1"/>
          </p:cNvSpPr>
          <p:nvPr/>
        </p:nvSpPr>
        <p:spPr bwMode="auto">
          <a:xfrm>
            <a:off x="5624513" y="2733675"/>
            <a:ext cx="3143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28" name="Shape 476"/>
          <p:cNvSpPr>
            <a:spLocks noChangeArrowheads="1"/>
          </p:cNvSpPr>
          <p:nvPr/>
        </p:nvSpPr>
        <p:spPr bwMode="auto">
          <a:xfrm>
            <a:off x="5584825" y="4592638"/>
            <a:ext cx="3159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51221" name="Shape 477"/>
          <p:cNvSpPr>
            <a:spLocks noChangeArrowheads="1"/>
          </p:cNvSpPr>
          <p:nvPr/>
        </p:nvSpPr>
        <p:spPr bwMode="auto">
          <a:xfrm>
            <a:off x="5900738" y="2366963"/>
            <a:ext cx="1768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2000" b="1">
                <a:latin typeface="Times New Roman" charset="0"/>
              </a:rPr>
              <a:t>Virtual Queues</a:t>
            </a:r>
          </a:p>
        </p:txBody>
      </p:sp>
      <p:sp>
        <p:nvSpPr>
          <p:cNvPr id="30" name="Shape 478"/>
          <p:cNvSpPr/>
          <p:nvPr/>
        </p:nvSpPr>
        <p:spPr>
          <a:xfrm>
            <a:off x="7173913" y="28876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1" name="Shape 479"/>
          <p:cNvSpPr/>
          <p:nvPr/>
        </p:nvSpPr>
        <p:spPr>
          <a:xfrm>
            <a:off x="7173913" y="3482975"/>
            <a:ext cx="317500" cy="322263"/>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2" name="Shape 480"/>
          <p:cNvSpPr/>
          <p:nvPr/>
        </p:nvSpPr>
        <p:spPr>
          <a:xfrm>
            <a:off x="7173913" y="410051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3" name="Shape 481"/>
          <p:cNvSpPr/>
          <p:nvPr/>
        </p:nvSpPr>
        <p:spPr>
          <a:xfrm>
            <a:off x="7173913" y="4721225"/>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34" name="Shape 482"/>
          <p:cNvSpPr/>
          <p:nvPr/>
        </p:nvSpPr>
        <p:spPr>
          <a:xfrm>
            <a:off x="7173913" y="53133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2000">
              <a:solidFill>
                <a:srgbClr val="FFFFFF"/>
              </a:solidFill>
            </a:endParaRPr>
          </a:p>
        </p:txBody>
      </p:sp>
      <p:sp>
        <p:nvSpPr>
          <p:cNvPr id="51227" name="Shape 483"/>
          <p:cNvSpPr>
            <a:spLocks noChangeShapeType="1"/>
          </p:cNvSpPr>
          <p:nvPr/>
        </p:nvSpPr>
        <p:spPr bwMode="auto">
          <a:xfrm>
            <a:off x="7488238" y="3057525"/>
            <a:ext cx="311150" cy="0"/>
          </a:xfrm>
          <a:prstGeom prst="line">
            <a:avLst/>
          </a:prstGeom>
          <a:noFill/>
          <a:ln w="38100" cap="rnd">
            <a:solidFill>
              <a:srgbClr val="6C72BA"/>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28" name="Shape 484"/>
          <p:cNvSpPr>
            <a:spLocks noChangeShapeType="1"/>
          </p:cNvSpPr>
          <p:nvPr/>
        </p:nvSpPr>
        <p:spPr bwMode="auto">
          <a:xfrm>
            <a:off x="7488238" y="3644900"/>
            <a:ext cx="311150" cy="0"/>
          </a:xfrm>
          <a:prstGeom prst="line">
            <a:avLst/>
          </a:prstGeom>
          <a:noFill/>
          <a:ln w="38100" cap="rnd">
            <a:solidFill>
              <a:srgbClr val="7976B1"/>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29" name="Shape 485"/>
          <p:cNvSpPr>
            <a:spLocks noChangeShapeType="1"/>
          </p:cNvSpPr>
          <p:nvPr/>
        </p:nvSpPr>
        <p:spPr bwMode="auto">
          <a:xfrm>
            <a:off x="7488238" y="4262438"/>
            <a:ext cx="311150" cy="0"/>
          </a:xfrm>
          <a:prstGeom prst="line">
            <a:avLst/>
          </a:prstGeom>
          <a:noFill/>
          <a:ln w="38100" cap="rnd">
            <a:solidFill>
              <a:srgbClr val="676C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30" name="Shape 486"/>
          <p:cNvSpPr>
            <a:spLocks noChangeShapeType="1"/>
          </p:cNvSpPr>
          <p:nvPr/>
        </p:nvSpPr>
        <p:spPr bwMode="auto">
          <a:xfrm>
            <a:off x="7488238" y="4883150"/>
            <a:ext cx="311150" cy="0"/>
          </a:xfrm>
          <a:prstGeom prst="line">
            <a:avLst/>
          </a:prstGeom>
          <a:noFill/>
          <a:ln w="38100" cap="rnd">
            <a:solidFill>
              <a:srgbClr val="5E64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31" name="Shape 487"/>
          <p:cNvSpPr>
            <a:spLocks noChangeShapeType="1"/>
          </p:cNvSpPr>
          <p:nvPr/>
        </p:nvSpPr>
        <p:spPr bwMode="auto">
          <a:xfrm>
            <a:off x="7488238" y="5491163"/>
            <a:ext cx="311150" cy="0"/>
          </a:xfrm>
          <a:prstGeom prst="line">
            <a:avLst/>
          </a:prstGeom>
          <a:noFill/>
          <a:ln w="38100" cap="rnd">
            <a:solidFill>
              <a:srgbClr val="656D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32" name="TextBox 39"/>
          <p:cNvSpPr txBox="1">
            <a:spLocks noChangeArrowheads="1"/>
          </p:cNvSpPr>
          <p:nvPr/>
        </p:nvSpPr>
        <p:spPr bwMode="auto">
          <a:xfrm>
            <a:off x="1096963" y="1090613"/>
            <a:ext cx="3246437"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a:t>Broadcast arrival</a:t>
            </a:r>
          </a:p>
        </p:txBody>
      </p:sp>
      <p:sp>
        <p:nvSpPr>
          <p:cNvPr id="41" name="Rectangle 40"/>
          <p:cNvSpPr>
            <a:spLocks noChangeArrowheads="1"/>
          </p:cNvSpPr>
          <p:nvPr/>
        </p:nvSpPr>
        <p:spPr bwMode="auto">
          <a:xfrm>
            <a:off x="1066800" y="1603375"/>
            <a:ext cx="45720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a:t>Chosen tree:  a-b-c-d</a:t>
            </a:r>
          </a:p>
        </p:txBody>
      </p:sp>
      <p:sp>
        <p:nvSpPr>
          <p:cNvPr id="42" name="Rectangle 41"/>
          <p:cNvSpPr>
            <a:spLocks noChangeArrowheads="1"/>
          </p:cNvSpPr>
          <p:nvPr/>
        </p:nvSpPr>
        <p:spPr bwMode="auto">
          <a:xfrm>
            <a:off x="1066800" y="2076450"/>
            <a:ext cx="30416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a:t>Arrival to Qac, Qab, and Qcd </a:t>
            </a:r>
          </a:p>
        </p:txBody>
      </p:sp>
      <p:sp>
        <p:nvSpPr>
          <p:cNvPr id="43" name="Shape 454"/>
          <p:cNvSpPr>
            <a:spLocks noChangeShapeType="1"/>
          </p:cNvSpPr>
          <p:nvPr/>
        </p:nvSpPr>
        <p:spPr bwMode="auto">
          <a:xfrm flipV="1">
            <a:off x="3513138" y="4297363"/>
            <a:ext cx="787400" cy="587375"/>
          </a:xfrm>
          <a:prstGeom prst="line">
            <a:avLst/>
          </a:prstGeom>
          <a:noFill/>
          <a:ln w="38100" cap="rnd">
            <a:solidFill>
              <a:srgbClr val="FF0000"/>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4" name="Shape 456"/>
          <p:cNvSpPr>
            <a:spLocks noChangeShapeType="1"/>
          </p:cNvSpPr>
          <p:nvPr/>
        </p:nvSpPr>
        <p:spPr bwMode="auto">
          <a:xfrm>
            <a:off x="2082800" y="4278313"/>
            <a:ext cx="874713" cy="625475"/>
          </a:xfrm>
          <a:prstGeom prst="line">
            <a:avLst/>
          </a:prstGeom>
          <a:noFill/>
          <a:ln w="38100" cap="rnd">
            <a:solidFill>
              <a:srgbClr val="FF0000"/>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1237" name="Rectangle 48"/>
          <p:cNvSpPr>
            <a:spLocks noChangeArrowheads="1"/>
          </p:cNvSpPr>
          <p:nvPr/>
        </p:nvSpPr>
        <p:spPr bwMode="auto">
          <a:xfrm>
            <a:off x="957497" y="3867150"/>
            <a:ext cx="2792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dirty="0"/>
              <a:t>p</a:t>
            </a:r>
          </a:p>
        </p:txBody>
      </p:sp>
      <p:sp>
        <p:nvSpPr>
          <p:cNvPr id="45" name="Shape 452"/>
          <p:cNvSpPr>
            <a:spLocks noChangeShapeType="1"/>
          </p:cNvSpPr>
          <p:nvPr/>
        </p:nvSpPr>
        <p:spPr bwMode="auto">
          <a:xfrm flipV="1">
            <a:off x="2082800" y="3230563"/>
            <a:ext cx="900113" cy="576262"/>
          </a:xfrm>
          <a:prstGeom prst="line">
            <a:avLst/>
          </a:prstGeom>
          <a:noFill/>
          <a:ln w="38100" cap="rnd">
            <a:solidFill>
              <a:srgbClr val="FF0000"/>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6" name="Shape 472"/>
          <p:cNvSpPr>
            <a:spLocks noChangeShapeType="1"/>
          </p:cNvSpPr>
          <p:nvPr/>
        </p:nvSpPr>
        <p:spPr bwMode="auto">
          <a:xfrm>
            <a:off x="5699125" y="3098800"/>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8" name="Shape 476"/>
          <p:cNvSpPr>
            <a:spLocks noChangeArrowheads="1"/>
          </p:cNvSpPr>
          <p:nvPr/>
        </p:nvSpPr>
        <p:spPr bwMode="auto">
          <a:xfrm>
            <a:off x="5622925" y="3830638"/>
            <a:ext cx="3159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par>
                                <p:cTn id="7" presetID="2" presetClass="entr" presetSubtype="4"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anim calcmode="lin" valueType="num">
                                      <p:cBhvr additive="base">
                                        <p:cTn id="9" dur="500" fill="hold"/>
                                        <p:tgtEl>
                                          <p:spTgt spid="44"/>
                                        </p:tgtEl>
                                        <p:attrNameLst>
                                          <p:attrName>ppt_x</p:attrName>
                                        </p:attrNameLst>
                                      </p:cBhvr>
                                      <p:tavLst>
                                        <p:tav tm="0">
                                          <p:val>
                                            <p:strVal val="#ppt_x"/>
                                          </p:val>
                                        </p:tav>
                                        <p:tav tm="100000">
                                          <p:val>
                                            <p:strVal val="#ppt_x"/>
                                          </p:val>
                                        </p:tav>
                                      </p:tavLst>
                                    </p:anim>
                                    <p:anim calcmode="lin" valueType="num">
                                      <p:cBhvr additive="base">
                                        <p:cTn id="10" dur="500" fill="hold"/>
                                        <p:tgtEl>
                                          <p:spTgt spid="44"/>
                                        </p:tgtEl>
                                        <p:attrNameLst>
                                          <p:attrName>ppt_y</p:attrName>
                                        </p:attrNameLst>
                                      </p:cBhvr>
                                      <p:tavLst>
                                        <p:tav tm="0">
                                          <p:val>
                                            <p:strVal val="1+#ppt_h/2"/>
                                          </p:val>
                                        </p:tav>
                                        <p:tav tm="100000">
                                          <p:val>
                                            <p:strVal val="#ppt_y"/>
                                          </p:val>
                                        </p:tav>
                                      </p:tavLst>
                                    </p:anim>
                                  </p:childTnLst>
                                </p:cTn>
                              </p:par>
                              <p:par>
                                <p:cTn id="11" presetID="2" presetClass="entr" presetSubtype="4"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additive="base">
                                        <p:cTn id="13" dur="500" fill="hold"/>
                                        <p:tgtEl>
                                          <p:spTgt spid="43"/>
                                        </p:tgtEl>
                                        <p:attrNameLst>
                                          <p:attrName>ppt_x</p:attrName>
                                        </p:attrNameLst>
                                      </p:cBhvr>
                                      <p:tavLst>
                                        <p:tav tm="0">
                                          <p:val>
                                            <p:strVal val="#ppt_x"/>
                                          </p:val>
                                        </p:tav>
                                        <p:tav tm="100000">
                                          <p:val>
                                            <p:strVal val="#ppt_x"/>
                                          </p:val>
                                        </p:tav>
                                      </p:tavLst>
                                    </p:anim>
                                    <p:anim calcmode="lin" valueType="num">
                                      <p:cBhvr additive="base">
                                        <p:cTn id="14" dur="500" fill="hold"/>
                                        <p:tgtEl>
                                          <p:spTgt spid="43"/>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anim calcmode="lin" valueType="num">
                                      <p:cBhvr additive="base">
                                        <p:cTn id="17" dur="500" fill="hold"/>
                                        <p:tgtEl>
                                          <p:spTgt spid="45"/>
                                        </p:tgtEl>
                                        <p:attrNameLst>
                                          <p:attrName>ppt_x</p:attrName>
                                        </p:attrNameLst>
                                      </p:cBhvr>
                                      <p:tavLst>
                                        <p:tav tm="0">
                                          <p:val>
                                            <p:strVal val="#ppt_x"/>
                                          </p:val>
                                        </p:tav>
                                        <p:tav tm="100000">
                                          <p:val>
                                            <p:strVal val="#ppt_x"/>
                                          </p:val>
                                        </p:tav>
                                      </p:tavLst>
                                    </p:anim>
                                    <p:anim calcmode="lin" valueType="num">
                                      <p:cBhvr additive="base">
                                        <p:cTn id="18"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2" presetClass="entr" presetSubtype="4"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additive="base">
                                        <p:cTn id="25" dur="500" fill="hold"/>
                                        <p:tgtEl>
                                          <p:spTgt spid="24"/>
                                        </p:tgtEl>
                                        <p:attrNameLst>
                                          <p:attrName>ppt_x</p:attrName>
                                        </p:attrNameLst>
                                      </p:cBhvr>
                                      <p:tavLst>
                                        <p:tav tm="0">
                                          <p:val>
                                            <p:strVal val="#ppt_x"/>
                                          </p:val>
                                        </p:tav>
                                        <p:tav tm="100000">
                                          <p:val>
                                            <p:strVal val="#ppt_x"/>
                                          </p:val>
                                        </p:tav>
                                      </p:tavLst>
                                    </p:anim>
                                    <p:anim calcmode="lin" valueType="num">
                                      <p:cBhvr additive="base">
                                        <p:cTn id="26" dur="500" fill="hold"/>
                                        <p:tgtEl>
                                          <p:spTgt spid="2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ppt_x"/>
                                          </p:val>
                                        </p:tav>
                                        <p:tav tm="100000">
                                          <p:val>
                                            <p:strVal val="#ppt_x"/>
                                          </p:val>
                                        </p:tav>
                                      </p:tavLst>
                                    </p:anim>
                                    <p:anim calcmode="lin" valueType="num">
                                      <p:cBhvr additive="base">
                                        <p:cTn id="30" dur="500" fill="hold"/>
                                        <p:tgtEl>
                                          <p:spTgt spid="2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ppt_x"/>
                                          </p:val>
                                        </p:tav>
                                        <p:tav tm="100000">
                                          <p:val>
                                            <p:strVal val="#ppt_x"/>
                                          </p:val>
                                        </p:tav>
                                      </p:tavLst>
                                    </p:anim>
                                    <p:anim calcmode="lin" valueType="num">
                                      <p:cBhvr additive="base">
                                        <p:cTn id="34" dur="500" fill="hold"/>
                                        <p:tgtEl>
                                          <p:spTgt spid="27"/>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additive="base">
                                        <p:cTn id="37" dur="500" fill="hold"/>
                                        <p:tgtEl>
                                          <p:spTgt spid="28"/>
                                        </p:tgtEl>
                                        <p:attrNameLst>
                                          <p:attrName>ppt_x</p:attrName>
                                        </p:attrNameLst>
                                      </p:cBhvr>
                                      <p:tavLst>
                                        <p:tav tm="0">
                                          <p:val>
                                            <p:strVal val="#ppt_x"/>
                                          </p:val>
                                        </p:tav>
                                        <p:tav tm="100000">
                                          <p:val>
                                            <p:strVal val="#ppt_x"/>
                                          </p:val>
                                        </p:tav>
                                      </p:tavLst>
                                    </p:anim>
                                    <p:anim calcmode="lin" valueType="num">
                                      <p:cBhvr additive="base">
                                        <p:cTn id="38" dur="500" fill="hold"/>
                                        <p:tgtEl>
                                          <p:spTgt spid="2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46"/>
                                        </p:tgtEl>
                                        <p:attrNameLst>
                                          <p:attrName>style.visibility</p:attrName>
                                        </p:attrNameLst>
                                      </p:cBhvr>
                                      <p:to>
                                        <p:strVal val="visible"/>
                                      </p:to>
                                    </p:set>
                                    <p:anim calcmode="lin" valueType="num">
                                      <p:cBhvr additive="base">
                                        <p:cTn id="41" dur="500" fill="hold"/>
                                        <p:tgtEl>
                                          <p:spTgt spid="46"/>
                                        </p:tgtEl>
                                        <p:attrNameLst>
                                          <p:attrName>ppt_x</p:attrName>
                                        </p:attrNameLst>
                                      </p:cBhvr>
                                      <p:tavLst>
                                        <p:tav tm="0">
                                          <p:val>
                                            <p:strVal val="#ppt_x"/>
                                          </p:val>
                                        </p:tav>
                                        <p:tav tm="100000">
                                          <p:val>
                                            <p:strVal val="#ppt_x"/>
                                          </p:val>
                                        </p:tav>
                                      </p:tavLst>
                                    </p:anim>
                                    <p:anim calcmode="lin" valueType="num">
                                      <p:cBhvr additive="base">
                                        <p:cTn id="42" dur="500" fill="hold"/>
                                        <p:tgtEl>
                                          <p:spTgt spid="46"/>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additive="base">
                                        <p:cTn id="45" dur="500" fill="hold"/>
                                        <p:tgtEl>
                                          <p:spTgt spid="48"/>
                                        </p:tgtEl>
                                        <p:attrNameLst>
                                          <p:attrName>ppt_x</p:attrName>
                                        </p:attrNameLst>
                                      </p:cBhvr>
                                      <p:tavLst>
                                        <p:tav tm="0">
                                          <p:val>
                                            <p:strVal val="#ppt_x"/>
                                          </p:val>
                                        </p:tav>
                                        <p:tav tm="100000">
                                          <p:val>
                                            <p:strVal val="#ppt_x"/>
                                          </p:val>
                                        </p:tav>
                                      </p:tavLst>
                                    </p:anim>
                                    <p:anim calcmode="lin" valueType="num">
                                      <p:cBhvr additive="base">
                                        <p:cTn id="4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7" grpId="0"/>
      <p:bldP spid="28" grpId="0"/>
      <p:bldP spid="41" grpId="0"/>
      <p:bldP spid="42" grpId="0"/>
      <p:bldP spid="43" grpId="0" animBg="1"/>
      <p:bldP spid="44" grpId="0" animBg="1"/>
      <p:bldP spid="45" grpId="0" animBg="1"/>
      <p:bldP spid="46" grpId="0" animBg="1"/>
      <p:bldP spid="4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p:txBody>
          <a:bodyPr/>
          <a:lstStyle/>
          <a:p>
            <a:r>
              <a:rPr lang="en-US" altLang="en-US">
                <a:latin typeface="Times New Roman" charset="0"/>
                <a:ea typeface="ＭＳ Ｐゴシック" charset="-128"/>
                <a:cs typeface="Times New Roman" charset="0"/>
              </a:rPr>
              <a:t>Dynamics of the Virtual Queues </a:t>
            </a:r>
          </a:p>
        </p:txBody>
      </p:sp>
      <p:sp>
        <p:nvSpPr>
          <p:cNvPr id="3" name="Content Placeholder 2"/>
          <p:cNvSpPr>
            <a:spLocks noGrp="1"/>
          </p:cNvSpPr>
          <p:nvPr>
            <p:ph idx="1"/>
          </p:nvPr>
        </p:nvSpPr>
        <p:spPr>
          <a:xfrm>
            <a:off x="762000" y="1371600"/>
            <a:ext cx="7772400" cy="4648200"/>
          </a:xfrm>
        </p:spPr>
        <p:txBody>
          <a:bodyPr/>
          <a:lstStyle/>
          <a:p>
            <a:pPr>
              <a:defRPr/>
            </a:pPr>
            <a:r>
              <a:rPr lang="en-US" dirty="0"/>
              <a:t>Define the </a:t>
            </a:r>
            <a:r>
              <a:rPr lang="en-US" dirty="0">
                <a:solidFill>
                  <a:schemeClr val="accent1">
                    <a:lumMod val="75000"/>
                  </a:schemeClr>
                </a:solidFill>
              </a:rPr>
              <a:t>controlled arrival vector </a:t>
            </a:r>
            <a:r>
              <a:rPr lang="en-US" dirty="0"/>
              <a:t>to the virtual queue to be </a:t>
            </a:r>
          </a:p>
          <a:p>
            <a:pPr>
              <a:defRPr/>
            </a:pPr>
            <a:endParaRPr lang="en-US" dirty="0"/>
          </a:p>
          <a:p>
            <a:pPr marL="0" indent="0">
              <a:buFontTx/>
              <a:buNone/>
              <a:defRPr/>
            </a:pPr>
            <a:endParaRPr lang="en-US" dirty="0"/>
          </a:p>
          <a:p>
            <a:pPr marL="0" indent="0">
              <a:buFontTx/>
              <a:buNone/>
              <a:defRPr/>
            </a:pPr>
            <a:r>
              <a:rPr lang="en-US" dirty="0"/>
              <a:t>where the </a:t>
            </a:r>
            <a:r>
              <a:rPr lang="en-US" dirty="0">
                <a:solidFill>
                  <a:schemeClr val="accent1">
                    <a:lumMod val="75000"/>
                  </a:schemeClr>
                </a:solidFill>
              </a:rPr>
              <a:t>controlled variable</a:t>
            </a:r>
            <a:r>
              <a:rPr lang="en-US" dirty="0">
                <a:solidFill>
                  <a:schemeClr val="accent2"/>
                </a:solidFill>
              </a:rPr>
              <a:t>              </a:t>
            </a:r>
            <a:r>
              <a:rPr lang="en-US" dirty="0"/>
              <a:t>denotes number of virtual packet arrival at the virtual queue         at time  t </a:t>
            </a:r>
          </a:p>
          <a:p>
            <a:pPr marL="0" indent="0">
              <a:buFontTx/>
              <a:buNone/>
              <a:defRPr/>
            </a:pPr>
            <a:endParaRPr lang="en-US" dirty="0"/>
          </a:p>
          <a:p>
            <a:pPr marL="0" indent="0">
              <a:buFontTx/>
              <a:buNone/>
              <a:defRPr/>
            </a:pPr>
            <a:r>
              <a:rPr lang="en-US" dirty="0"/>
              <a:t>Let               be the (</a:t>
            </a:r>
            <a:r>
              <a:rPr lang="en-US" dirty="0">
                <a:solidFill>
                  <a:schemeClr val="accent1">
                    <a:lumMod val="75000"/>
                  </a:schemeClr>
                </a:solidFill>
              </a:rPr>
              <a:t>controlled</a:t>
            </a:r>
            <a:r>
              <a:rPr lang="en-US" dirty="0"/>
              <a:t>) departures from virtual queue          at time t</a:t>
            </a:r>
          </a:p>
          <a:p>
            <a:pPr marL="0" indent="0">
              <a:buFontTx/>
              <a:buNone/>
              <a:defRPr/>
            </a:pPr>
            <a:endParaRPr lang="en-US" dirty="0"/>
          </a:p>
          <a:p>
            <a:pPr>
              <a:defRPr/>
            </a:pPr>
            <a:r>
              <a:rPr lang="en-US" dirty="0"/>
              <a:t>The virtual Queues evolve according to the </a:t>
            </a:r>
            <a:r>
              <a:rPr lang="en-US" dirty="0">
                <a:solidFill>
                  <a:schemeClr val="accent1">
                    <a:lumMod val="75000"/>
                  </a:schemeClr>
                </a:solidFill>
              </a:rPr>
              <a:t>Lindley recursions</a:t>
            </a:r>
            <a:r>
              <a:rPr lang="en-US" dirty="0">
                <a:solidFill>
                  <a:schemeClr val="accent2"/>
                </a:solidFill>
              </a:rPr>
              <a:t>:</a:t>
            </a:r>
          </a:p>
          <a:p>
            <a:pPr>
              <a:defRPr/>
            </a:pPr>
            <a:endParaRPr lang="en-US" dirty="0">
              <a:solidFill>
                <a:schemeClr val="accent2"/>
              </a:solidFill>
            </a:endParaRPr>
          </a:p>
          <a:p>
            <a:pPr>
              <a:defRPr/>
            </a:pPr>
            <a:endParaRPr lang="en-US" dirty="0"/>
          </a:p>
          <a:p>
            <a:pPr>
              <a:defRPr/>
            </a:pPr>
            <a:endParaRPr lang="en-US" dirty="0"/>
          </a:p>
          <a:p>
            <a:pPr>
              <a:defRPr/>
            </a:pPr>
            <a:endParaRPr lang="en-US" dirty="0"/>
          </a:p>
          <a:p>
            <a:pPr>
              <a:defRPr/>
            </a:pPr>
            <a:r>
              <a:rPr lang="en-US" dirty="0"/>
              <a:t>Unlike the original system, given the controls, the virtual queues are </a:t>
            </a:r>
            <a:r>
              <a:rPr lang="en-US" dirty="0">
                <a:solidFill>
                  <a:schemeClr val="accent1">
                    <a:lumMod val="75000"/>
                  </a:schemeClr>
                </a:solidFill>
              </a:rPr>
              <a:t>independent of each other</a:t>
            </a:r>
            <a:r>
              <a:rPr lang="en-US" dirty="0">
                <a:solidFill>
                  <a:schemeClr val="accent2"/>
                </a:solidFill>
              </a:rPr>
              <a:t>,  </a:t>
            </a:r>
            <a:r>
              <a:rPr lang="en-US" dirty="0"/>
              <a:t>making their control and analysis tractable</a:t>
            </a:r>
          </a:p>
        </p:txBody>
      </p:sp>
      <p:pic>
        <p:nvPicPr>
          <p:cNvPr id="53251"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1830388"/>
            <a:ext cx="2514600" cy="28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2362200"/>
            <a:ext cx="582576" cy="27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3"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16325" y="2555875"/>
            <a:ext cx="3063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5"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371600" y="3200400"/>
            <a:ext cx="548640" cy="27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6"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10400" y="3184525"/>
            <a:ext cx="306388" cy="312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6"/>
          <a:stretch>
            <a:fillRect/>
          </a:stretch>
        </p:blipFill>
        <p:spPr>
          <a:xfrm>
            <a:off x="1885982" y="4469929"/>
            <a:ext cx="5277612" cy="45496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Title 1"/>
          <p:cNvSpPr>
            <a:spLocks noGrp="1"/>
          </p:cNvSpPr>
          <p:nvPr>
            <p:ph type="title"/>
          </p:nvPr>
        </p:nvSpPr>
        <p:spPr>
          <a:xfrm>
            <a:off x="1066800" y="152400"/>
            <a:ext cx="7086600" cy="762000"/>
          </a:xfrm>
        </p:spPr>
        <p:txBody>
          <a:bodyPr/>
          <a:lstStyle/>
          <a:p>
            <a:r>
              <a:rPr lang="en-US" altLang="en-US" dirty="0">
                <a:latin typeface="Times New Roman" charset="0"/>
                <a:ea typeface="ＭＳ Ｐゴシック" charset="-128"/>
                <a:cs typeface="Times New Roman" charset="0"/>
              </a:rPr>
              <a:t>Optimal Control: Stabilizing the Virtual Queues</a:t>
            </a:r>
          </a:p>
        </p:txBody>
      </p:sp>
      <p:sp>
        <p:nvSpPr>
          <p:cNvPr id="3" name="Content Placeholder 2"/>
          <p:cNvSpPr>
            <a:spLocks noGrp="1"/>
          </p:cNvSpPr>
          <p:nvPr>
            <p:ph idx="1"/>
          </p:nvPr>
        </p:nvSpPr>
        <p:spPr>
          <a:xfrm>
            <a:off x="762000" y="1371600"/>
            <a:ext cx="7772400" cy="4800600"/>
          </a:xfrm>
        </p:spPr>
        <p:txBody>
          <a:bodyPr/>
          <a:lstStyle/>
          <a:p>
            <a:pPr>
              <a:defRPr/>
            </a:pPr>
            <a:r>
              <a:rPr lang="en-US" dirty="0"/>
              <a:t>Our next step is to design a control policy </a:t>
            </a:r>
            <a:r>
              <a:rPr lang="en-US" dirty="0">
                <a:solidFill>
                  <a:schemeClr val="accent1">
                    <a:lumMod val="75000"/>
                  </a:schemeClr>
                </a:solidFill>
              </a:rPr>
              <a:t>stabilizing the virtual queues  </a:t>
            </a:r>
          </a:p>
          <a:p>
            <a:pPr>
              <a:defRPr/>
            </a:pPr>
            <a:endParaRPr lang="en-US" dirty="0"/>
          </a:p>
          <a:p>
            <a:pPr>
              <a:defRPr/>
            </a:pPr>
            <a:endParaRPr lang="en-US" dirty="0"/>
          </a:p>
          <a:p>
            <a:pPr>
              <a:defRPr/>
            </a:pPr>
            <a:r>
              <a:rPr lang="en-US" dirty="0"/>
              <a:t>The policy consists of routing decisions:  </a:t>
            </a:r>
            <a:r>
              <a:rPr lang="en-US" dirty="0">
                <a:solidFill>
                  <a:schemeClr val="accent1">
                    <a:lumMod val="75000"/>
                  </a:schemeClr>
                </a:solidFill>
              </a:rPr>
              <a:t>virtual queue arrivals</a:t>
            </a:r>
            <a:br>
              <a:rPr lang="en-US" dirty="0">
                <a:solidFill>
                  <a:schemeClr val="accent1">
                    <a:lumMod val="75000"/>
                  </a:schemeClr>
                </a:solidFill>
              </a:rPr>
            </a:br>
            <a:br>
              <a:rPr lang="en-US" dirty="0"/>
            </a:br>
            <a:r>
              <a:rPr lang="en-US" dirty="0"/>
              <a:t>and scheduling (link activation) decisions: </a:t>
            </a:r>
            <a:r>
              <a:rPr lang="en-US" dirty="0">
                <a:solidFill>
                  <a:schemeClr val="accent1">
                    <a:lumMod val="75000"/>
                  </a:schemeClr>
                </a:solidFill>
              </a:rPr>
              <a:t>virtual queue departures</a:t>
            </a:r>
          </a:p>
          <a:p>
            <a:pPr lvl="1">
              <a:defRPr/>
            </a:pPr>
            <a:endParaRPr lang="en-US" dirty="0"/>
          </a:p>
          <a:p>
            <a:pPr>
              <a:defRPr/>
            </a:pPr>
            <a:r>
              <a:rPr lang="en-US" dirty="0"/>
              <a:t>Intuition:  This control is </a:t>
            </a:r>
            <a:r>
              <a:rPr lang="en-US" i="1" dirty="0">
                <a:solidFill>
                  <a:schemeClr val="accent1">
                    <a:lumMod val="75000"/>
                  </a:schemeClr>
                </a:solidFill>
              </a:rPr>
              <a:t>likely to stabilize </a:t>
            </a:r>
            <a:r>
              <a:rPr lang="en-US" dirty="0"/>
              <a:t>the physical queues as well</a:t>
            </a:r>
          </a:p>
          <a:p>
            <a:pPr lvl="1">
              <a:defRPr/>
            </a:pPr>
            <a:r>
              <a:rPr lang="en-US" dirty="0"/>
              <a:t>However, the dynamics of the physical queues </a:t>
            </a:r>
            <a:r>
              <a:rPr lang="en-US" dirty="0">
                <a:solidFill>
                  <a:schemeClr val="accent1">
                    <a:lumMod val="75000"/>
                  </a:schemeClr>
                </a:solidFill>
              </a:rPr>
              <a:t>depends explicitly </a:t>
            </a:r>
            <a:r>
              <a:rPr lang="en-US" dirty="0"/>
              <a:t>on the physical packet scheduling policy  (e.g., FCFS, etc.)</a:t>
            </a:r>
          </a:p>
          <a:p>
            <a:pPr lvl="1">
              <a:defRPr/>
            </a:pPr>
            <a:endParaRPr lang="en-US" dirty="0"/>
          </a:p>
          <a:p>
            <a:pPr lvl="1">
              <a:defRPr/>
            </a:pPr>
            <a:endParaRPr lang="en-US" dirty="0"/>
          </a:p>
          <a:p>
            <a:pPr>
              <a:defRPr/>
            </a:pPr>
            <a:r>
              <a:rPr lang="en-US" dirty="0"/>
              <a:t>To stabilize the virtual queues, we choose a  control which minimizes the drift of a </a:t>
            </a:r>
            <a:r>
              <a:rPr lang="en-US" dirty="0">
                <a:solidFill>
                  <a:schemeClr val="accent1">
                    <a:lumMod val="75000"/>
                  </a:schemeClr>
                </a:solidFill>
              </a:rPr>
              <a:t>Quadratic Lyapunov Function of the Virtual Queues</a:t>
            </a:r>
          </a:p>
          <a:p>
            <a:pPr>
              <a:defRPr/>
            </a:pPr>
            <a:endParaRPr lang="en-US" dirty="0">
              <a:solidFill>
                <a:schemeClr val="accent2"/>
              </a:solidFill>
            </a:endParaRPr>
          </a:p>
          <a:p>
            <a:pPr>
              <a:defRPr/>
            </a:pPr>
            <a:endParaRPr lang="en-US" dirty="0">
              <a:solidFill>
                <a:schemeClr val="accent1">
                  <a:lumMod val="75000"/>
                </a:schemeClr>
              </a:solidFill>
            </a:endParaRPr>
          </a:p>
        </p:txBody>
      </p:sp>
      <p:pic>
        <p:nvPicPr>
          <p:cNvPr id="54275"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95575" y="1905000"/>
            <a:ext cx="2836863" cy="37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276"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391400" y="2346931"/>
            <a:ext cx="6096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277"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48600" y="2834294"/>
            <a:ext cx="60960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Derivation of the VQ Stabilizing Policy </a:t>
            </a:r>
          </a:p>
        </p:txBody>
      </p:sp>
      <p:sp>
        <p:nvSpPr>
          <p:cNvPr id="3" name="Content Placeholder 2"/>
          <p:cNvSpPr>
            <a:spLocks noGrp="1"/>
          </p:cNvSpPr>
          <p:nvPr>
            <p:ph idx="1"/>
          </p:nvPr>
        </p:nvSpPr>
        <p:spPr>
          <a:xfrm>
            <a:off x="707967" y="1219200"/>
            <a:ext cx="8077200" cy="5029200"/>
          </a:xfrm>
        </p:spPr>
        <p:txBody>
          <a:bodyPr/>
          <a:lstStyle/>
          <a:p>
            <a:pPr>
              <a:defRPr/>
            </a:pPr>
            <a:r>
              <a:rPr lang="en-US" dirty="0"/>
              <a:t>Define a Lyapunov function quadratic in the virtual queue lengths</a:t>
            </a:r>
          </a:p>
          <a:p>
            <a:pPr>
              <a:defRPr/>
            </a:pPr>
            <a:endParaRPr lang="en-US" dirty="0"/>
          </a:p>
          <a:p>
            <a:pPr>
              <a:defRPr/>
            </a:pPr>
            <a:endParaRPr lang="en-US" dirty="0"/>
          </a:p>
          <a:p>
            <a:pPr>
              <a:defRPr/>
            </a:pPr>
            <a:endParaRPr lang="en-US" dirty="0"/>
          </a:p>
          <a:p>
            <a:pPr>
              <a:defRPr/>
            </a:pPr>
            <a:r>
              <a:rPr lang="en-US" dirty="0"/>
              <a:t>The one-slot drift of                   under policy        is given by,</a:t>
            </a:r>
          </a:p>
          <a:p>
            <a:pPr>
              <a:defRPr/>
            </a:pPr>
            <a:endParaRPr lang="en-US" dirty="0"/>
          </a:p>
          <a:p>
            <a:pPr>
              <a:defRPr/>
            </a:pPr>
            <a:endParaRPr lang="en-US" dirty="0"/>
          </a:p>
          <a:p>
            <a:pPr>
              <a:defRPr/>
            </a:pPr>
            <a:endParaRPr lang="en-US" dirty="0"/>
          </a:p>
          <a:p>
            <a:pPr>
              <a:defRPr/>
            </a:pPr>
            <a:endParaRPr lang="en-US" dirty="0"/>
          </a:p>
          <a:p>
            <a:pPr>
              <a:defRPr/>
            </a:pPr>
            <a:endParaRPr lang="en-US" dirty="0"/>
          </a:p>
          <a:p>
            <a:pPr marL="0" indent="0">
              <a:buFontTx/>
              <a:buNone/>
              <a:defRPr/>
            </a:pPr>
            <a:endParaRPr lang="en-US" dirty="0"/>
          </a:p>
          <a:p>
            <a:pPr marL="0" indent="0">
              <a:buFontTx/>
              <a:buNone/>
              <a:defRPr/>
            </a:pPr>
            <a:r>
              <a:rPr lang="en-US" dirty="0"/>
              <a:t>where                     and                          are respectively routing and activations</a:t>
            </a:r>
            <a:br>
              <a:rPr lang="en-US" dirty="0"/>
            </a:br>
            <a:br>
              <a:rPr lang="en-US" dirty="0"/>
            </a:br>
            <a:r>
              <a:rPr lang="en-US" dirty="0"/>
              <a:t> chosen by the policy       </a:t>
            </a:r>
          </a:p>
          <a:p>
            <a:pPr marL="0" indent="0">
              <a:buFontTx/>
              <a:buNone/>
              <a:defRPr/>
            </a:pPr>
            <a:endParaRPr lang="en-US" dirty="0"/>
          </a:p>
          <a:p>
            <a:pPr>
              <a:defRPr/>
            </a:pPr>
            <a:r>
              <a:rPr lang="en-US" dirty="0"/>
              <a:t>The drift upper-bound has a nice </a:t>
            </a:r>
            <a:r>
              <a:rPr lang="en-US" dirty="0">
                <a:solidFill>
                  <a:schemeClr val="accent1">
                    <a:lumMod val="75000"/>
                  </a:schemeClr>
                </a:solidFill>
              </a:rPr>
              <a:t>separable</a:t>
            </a:r>
            <a:r>
              <a:rPr lang="en-US" dirty="0"/>
              <a:t> form and may be minimized over the feasible controls </a:t>
            </a:r>
            <a:r>
              <a:rPr lang="en-US" dirty="0">
                <a:solidFill>
                  <a:schemeClr val="accent1">
                    <a:lumMod val="75000"/>
                  </a:schemeClr>
                </a:solidFill>
              </a:rPr>
              <a:t>separately</a:t>
            </a:r>
            <a:r>
              <a:rPr lang="en-US" dirty="0"/>
              <a:t>     </a:t>
            </a:r>
          </a:p>
          <a:p>
            <a:pPr>
              <a:defRPr/>
            </a:pPr>
            <a:endParaRPr lang="en-US" dirty="0"/>
          </a:p>
        </p:txBody>
      </p:sp>
      <p:pic>
        <p:nvPicPr>
          <p:cNvPr id="55299"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95544" y="1793795"/>
            <a:ext cx="236220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0"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74855" y="2497930"/>
            <a:ext cx="914400"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1"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33505" y="2563329"/>
            <a:ext cx="24847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2"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79442" y="3045763"/>
            <a:ext cx="3667125"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6" name="Picture 10"/>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13004" y="5282827"/>
            <a:ext cx="228600" cy="182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p:nvPicPr>
        <p:blipFill>
          <a:blip r:embed="rId7"/>
          <a:stretch>
            <a:fillRect/>
          </a:stretch>
        </p:blipFill>
        <p:spPr>
          <a:xfrm>
            <a:off x="1260417" y="3461529"/>
            <a:ext cx="6972300" cy="1283943"/>
          </a:xfrm>
          <a:prstGeom prst="rect">
            <a:avLst/>
          </a:prstGeom>
        </p:spPr>
      </p:pic>
      <p:pic>
        <p:nvPicPr>
          <p:cNvPr id="2" name="Picture 1"/>
          <p:cNvPicPr>
            <a:picLocks noChangeAspect="1"/>
          </p:cNvPicPr>
          <p:nvPr/>
        </p:nvPicPr>
        <p:blipFill>
          <a:blip r:embed="rId8"/>
          <a:stretch>
            <a:fillRect/>
          </a:stretch>
        </p:blipFill>
        <p:spPr>
          <a:xfrm>
            <a:off x="3070909" y="4690714"/>
            <a:ext cx="1316096" cy="293347"/>
          </a:xfrm>
          <a:prstGeom prst="rect">
            <a:avLst/>
          </a:prstGeom>
        </p:spPr>
      </p:pic>
      <p:pic>
        <p:nvPicPr>
          <p:cNvPr id="6" name="Picture 5"/>
          <p:cNvPicPr>
            <a:picLocks noChangeAspect="1"/>
          </p:cNvPicPr>
          <p:nvPr/>
        </p:nvPicPr>
        <p:blipFill>
          <a:blip r:embed="rId9"/>
          <a:stretch>
            <a:fillRect/>
          </a:stretch>
        </p:blipFill>
        <p:spPr>
          <a:xfrm>
            <a:off x="1447800" y="4724400"/>
            <a:ext cx="1171958" cy="26933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le 1"/>
          <p:cNvSpPr>
            <a:spLocks noGrp="1"/>
          </p:cNvSpPr>
          <p:nvPr>
            <p:ph type="title"/>
          </p:nvPr>
        </p:nvSpPr>
        <p:spPr/>
        <p:txBody>
          <a:bodyPr/>
          <a:lstStyle/>
          <a:p>
            <a:r>
              <a:rPr lang="en-US" altLang="en-US">
                <a:latin typeface="Times New Roman" charset="0"/>
                <a:ea typeface="ＭＳ Ｐゴシック" charset="-128"/>
                <a:cs typeface="Times New Roman" charset="0"/>
              </a:rPr>
              <a:t>Optimal Control: Routing</a:t>
            </a:r>
          </a:p>
        </p:txBody>
      </p:sp>
      <p:sp>
        <p:nvSpPr>
          <p:cNvPr id="3" name="Content Placeholder 2"/>
          <p:cNvSpPr>
            <a:spLocks noGrp="1"/>
          </p:cNvSpPr>
          <p:nvPr>
            <p:ph idx="1"/>
          </p:nvPr>
        </p:nvSpPr>
        <p:spPr>
          <a:xfrm>
            <a:off x="762000" y="1371600"/>
            <a:ext cx="7924800" cy="5029200"/>
          </a:xfrm>
        </p:spPr>
        <p:txBody>
          <a:bodyPr/>
          <a:lstStyle/>
          <a:p>
            <a:pPr>
              <a:defRPr/>
            </a:pPr>
            <a:r>
              <a:rPr lang="en-US" dirty="0"/>
              <a:t>Minimizing the upper-bound on drift over the routing action, we get the following </a:t>
            </a:r>
            <a:r>
              <a:rPr lang="en-US" dirty="0">
                <a:solidFill>
                  <a:schemeClr val="accent1">
                    <a:lumMod val="75000"/>
                  </a:schemeClr>
                </a:solidFill>
              </a:rPr>
              <a:t>general route selection policy </a:t>
            </a:r>
            <a:r>
              <a:rPr lang="en-US" dirty="0"/>
              <a:t>at time t</a:t>
            </a:r>
          </a:p>
          <a:p>
            <a:pPr>
              <a:defRPr/>
            </a:pPr>
            <a:endParaRPr lang="en-US" dirty="0"/>
          </a:p>
          <a:p>
            <a:pPr>
              <a:defRPr/>
            </a:pPr>
            <a:endParaRPr lang="en-US" dirty="0"/>
          </a:p>
          <a:p>
            <a:pPr>
              <a:defRPr/>
            </a:pPr>
            <a:endParaRPr lang="en-US" dirty="0"/>
          </a:p>
          <a:p>
            <a:pPr>
              <a:defRPr/>
            </a:pPr>
            <a:endParaRPr lang="en-US" dirty="0"/>
          </a:p>
          <a:p>
            <a:pPr>
              <a:defRPr/>
            </a:pPr>
            <a:r>
              <a:rPr lang="en-US" dirty="0"/>
              <a:t>Special Cases: </a:t>
            </a:r>
          </a:p>
          <a:p>
            <a:pPr>
              <a:defRPr/>
            </a:pPr>
            <a:endParaRPr lang="en-US" dirty="0"/>
          </a:p>
          <a:p>
            <a:pPr lvl="1">
              <a:defRPr/>
            </a:pPr>
            <a:r>
              <a:rPr lang="en-US" dirty="0">
                <a:solidFill>
                  <a:srgbClr val="FF0000"/>
                </a:solidFill>
              </a:rPr>
              <a:t>Unicast: </a:t>
            </a:r>
            <a:r>
              <a:rPr lang="en-US" dirty="0">
                <a:solidFill>
                  <a:schemeClr val="accent1">
                    <a:lumMod val="75000"/>
                  </a:schemeClr>
                </a:solidFill>
              </a:rPr>
              <a:t>Shortest              path </a:t>
            </a:r>
            <a:r>
              <a:rPr lang="en-US" dirty="0"/>
              <a:t>in the weighted graph</a:t>
            </a:r>
          </a:p>
          <a:p>
            <a:pPr lvl="1">
              <a:defRPr/>
            </a:pPr>
            <a:endParaRPr lang="en-US" dirty="0"/>
          </a:p>
          <a:p>
            <a:pPr lvl="1">
              <a:defRPr/>
            </a:pPr>
            <a:r>
              <a:rPr lang="en-US" dirty="0">
                <a:solidFill>
                  <a:srgbClr val="FF0000"/>
                </a:solidFill>
              </a:rPr>
              <a:t> Broadcast: </a:t>
            </a:r>
            <a:r>
              <a:rPr lang="en-US" dirty="0">
                <a:solidFill>
                  <a:schemeClr val="accent1">
                    <a:lumMod val="75000"/>
                  </a:schemeClr>
                </a:solidFill>
              </a:rPr>
              <a:t>Minimum weight Spanning Tree </a:t>
            </a:r>
            <a:r>
              <a:rPr lang="en-US" dirty="0"/>
              <a:t>in</a:t>
            </a:r>
          </a:p>
          <a:p>
            <a:pPr lvl="1">
              <a:defRPr/>
            </a:pPr>
            <a:endParaRPr lang="en-US" dirty="0"/>
          </a:p>
          <a:p>
            <a:pPr lvl="1">
              <a:defRPr/>
            </a:pPr>
            <a:r>
              <a:rPr lang="en-US" dirty="0">
                <a:solidFill>
                  <a:srgbClr val="FF0000"/>
                </a:solidFill>
              </a:rPr>
              <a:t>Multicast: </a:t>
            </a:r>
            <a:r>
              <a:rPr lang="en-US" dirty="0">
                <a:solidFill>
                  <a:schemeClr val="accent1">
                    <a:lumMod val="75000"/>
                  </a:schemeClr>
                </a:solidFill>
              </a:rPr>
              <a:t>Minimum weight Steiner tree </a:t>
            </a:r>
            <a:r>
              <a:rPr lang="en-US" dirty="0"/>
              <a:t>in                               , connecting the source node to the destination nodes </a:t>
            </a:r>
          </a:p>
          <a:p>
            <a:pPr lvl="1">
              <a:defRPr/>
            </a:pPr>
            <a:endParaRPr lang="en-US" dirty="0"/>
          </a:p>
          <a:p>
            <a:pPr lvl="1">
              <a:defRPr/>
            </a:pPr>
            <a:r>
              <a:rPr lang="en-US" dirty="0">
                <a:solidFill>
                  <a:srgbClr val="FF0000"/>
                </a:solidFill>
              </a:rPr>
              <a:t>Anycast:</a:t>
            </a:r>
            <a:r>
              <a:rPr lang="en-US" dirty="0"/>
              <a:t> The Shortest of the all              paths in the weighted graph </a:t>
            </a:r>
          </a:p>
        </p:txBody>
      </p:sp>
      <p:pic>
        <p:nvPicPr>
          <p:cNvPr id="5632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1300" y="2286000"/>
            <a:ext cx="3657600"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4"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3886200"/>
            <a:ext cx="5334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5"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89700" y="3810000"/>
            <a:ext cx="14351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6"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4362450"/>
            <a:ext cx="14351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7"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62600" y="4953000"/>
            <a:ext cx="14351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4078" y="5791200"/>
            <a:ext cx="5334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hape 450"/>
          <p:cNvSpPr>
            <a:spLocks noGrp="1"/>
          </p:cNvSpPr>
          <p:nvPr>
            <p:ph type="title"/>
          </p:nvPr>
        </p:nvSpPr>
        <p:spPr>
          <a:xfrm>
            <a:off x="1498600" y="290513"/>
            <a:ext cx="6762750" cy="452437"/>
          </a:xfrm>
        </p:spPr>
        <p:txBody>
          <a:bodyPr/>
          <a:lstStyle/>
          <a:p>
            <a:r>
              <a:rPr lang="en-US" altLang="en-US" dirty="0">
                <a:latin typeface="Times New Roman" charset="0"/>
                <a:ea typeface="ＭＳ Ｐゴシック" charset="-128"/>
                <a:cs typeface="Times New Roman" charset="0"/>
              </a:rPr>
              <a:t>Routing in the Virtual Network (Unicast) </a:t>
            </a:r>
          </a:p>
        </p:txBody>
      </p:sp>
      <p:sp>
        <p:nvSpPr>
          <p:cNvPr id="57346" name="Shape 451"/>
          <p:cNvSpPr>
            <a:spLocks noGrp="1"/>
          </p:cNvSpPr>
          <p:nvPr>
            <p:ph type="body" idx="1"/>
          </p:nvPr>
        </p:nvSpPr>
        <p:spPr>
          <a:xfrm>
            <a:off x="1524000" y="1939925"/>
            <a:ext cx="6934200" cy="3851275"/>
          </a:xfrm>
        </p:spPr>
        <p:txBody>
          <a:bodyPr/>
          <a:lstStyle/>
          <a:p>
            <a:pPr marL="0" indent="0">
              <a:spcBef>
                <a:spcPct val="0"/>
              </a:spcBef>
              <a:buSzTx/>
              <a:buFontTx/>
              <a:buNone/>
            </a:pPr>
            <a:endParaRPr lang="en-US" altLang="en-US" dirty="0">
              <a:solidFill>
                <a:srgbClr val="000000"/>
              </a:solidFill>
              <a:latin typeface="Times New Roman" charset="0"/>
              <a:ea typeface="ＭＳ Ｐゴシック" charset="-128"/>
              <a:cs typeface="Times New Roman" charset="0"/>
            </a:endParaRPr>
          </a:p>
        </p:txBody>
      </p:sp>
      <p:sp>
        <p:nvSpPr>
          <p:cNvPr id="57347" name="Shape 452"/>
          <p:cNvSpPr>
            <a:spLocks noChangeShapeType="1"/>
          </p:cNvSpPr>
          <p:nvPr/>
        </p:nvSpPr>
        <p:spPr bwMode="auto">
          <a:xfrm flipV="1">
            <a:off x="2581275" y="2994025"/>
            <a:ext cx="900113" cy="576263"/>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48" name="Shape 453"/>
          <p:cNvSpPr>
            <a:spLocks noChangeShapeType="1"/>
          </p:cNvSpPr>
          <p:nvPr/>
        </p:nvSpPr>
        <p:spPr bwMode="auto">
          <a:xfrm>
            <a:off x="3830638" y="2992438"/>
            <a:ext cx="800100" cy="471487"/>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54" name="Shape 454"/>
          <p:cNvSpPr>
            <a:spLocks noChangeShapeType="1"/>
          </p:cNvSpPr>
          <p:nvPr/>
        </p:nvSpPr>
        <p:spPr bwMode="auto">
          <a:xfrm flipV="1">
            <a:off x="3843338" y="3735388"/>
            <a:ext cx="787400" cy="5873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50" name="Shape 455"/>
          <p:cNvSpPr>
            <a:spLocks noChangeArrowheads="1"/>
          </p:cNvSpPr>
          <p:nvPr/>
        </p:nvSpPr>
        <p:spPr bwMode="auto">
          <a:xfrm>
            <a:off x="2217738" y="3413125"/>
            <a:ext cx="376237" cy="3968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a</a:t>
            </a:r>
          </a:p>
        </p:txBody>
      </p:sp>
      <p:sp>
        <p:nvSpPr>
          <p:cNvPr id="456" name="Shape 456"/>
          <p:cNvSpPr>
            <a:spLocks noChangeShapeType="1"/>
          </p:cNvSpPr>
          <p:nvPr/>
        </p:nvSpPr>
        <p:spPr bwMode="auto">
          <a:xfrm>
            <a:off x="2593975" y="3730625"/>
            <a:ext cx="874713" cy="6254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52" name="Shape 457"/>
          <p:cNvSpPr>
            <a:spLocks noChangeArrowheads="1"/>
          </p:cNvSpPr>
          <p:nvPr/>
        </p:nvSpPr>
        <p:spPr bwMode="auto">
          <a:xfrm>
            <a:off x="3449638" y="2659063"/>
            <a:ext cx="381000" cy="406400"/>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b</a:t>
            </a:r>
          </a:p>
        </p:txBody>
      </p:sp>
      <p:sp>
        <p:nvSpPr>
          <p:cNvPr id="57353" name="Shape 458"/>
          <p:cNvSpPr>
            <a:spLocks noChangeArrowheads="1"/>
          </p:cNvSpPr>
          <p:nvPr/>
        </p:nvSpPr>
        <p:spPr bwMode="auto">
          <a:xfrm>
            <a:off x="3449638" y="4138613"/>
            <a:ext cx="396875" cy="436562"/>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c</a:t>
            </a:r>
          </a:p>
        </p:txBody>
      </p:sp>
      <p:sp>
        <p:nvSpPr>
          <p:cNvPr id="57354" name="Shape 459"/>
          <p:cNvSpPr>
            <a:spLocks noChangeArrowheads="1"/>
          </p:cNvSpPr>
          <p:nvPr/>
        </p:nvSpPr>
        <p:spPr bwMode="auto">
          <a:xfrm>
            <a:off x="4572000" y="3406775"/>
            <a:ext cx="400050" cy="3841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d</a:t>
            </a:r>
          </a:p>
        </p:txBody>
      </p:sp>
      <p:sp>
        <p:nvSpPr>
          <p:cNvPr id="57355" name="Shape 460"/>
          <p:cNvSpPr>
            <a:spLocks noChangeShapeType="1"/>
          </p:cNvSpPr>
          <p:nvPr/>
        </p:nvSpPr>
        <p:spPr bwMode="auto">
          <a:xfrm>
            <a:off x="3648075" y="3100388"/>
            <a:ext cx="0" cy="103822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61" name="Shape 461"/>
          <p:cNvSpPr/>
          <p:nvPr/>
        </p:nvSpPr>
        <p:spPr>
          <a:xfrm>
            <a:off x="6524625" y="238601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FFFFFF"/>
                </a:solidFill>
              </a:rPr>
              <a:t>    </a:t>
            </a:r>
            <a:r>
              <a:rPr sz="1600">
                <a:solidFill>
                  <a:srgbClr val="002060"/>
                </a:solidFill>
              </a:rPr>
              <a:t>Q</a:t>
            </a:r>
            <a:r>
              <a:rPr sz="1600" baseline="-5999">
                <a:solidFill>
                  <a:srgbClr val="002060"/>
                </a:solidFill>
              </a:rPr>
              <a:t>ab </a:t>
            </a:r>
            <a:r>
              <a:rPr sz="1600">
                <a:solidFill>
                  <a:srgbClr val="002060"/>
                </a:solidFill>
              </a:rPr>
              <a:t>=10</a:t>
            </a:r>
          </a:p>
        </p:txBody>
      </p:sp>
      <p:sp>
        <p:nvSpPr>
          <p:cNvPr id="462" name="Shape 462"/>
          <p:cNvSpPr/>
          <p:nvPr/>
        </p:nvSpPr>
        <p:spPr>
          <a:xfrm>
            <a:off x="6524625" y="2997200"/>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002060"/>
                </a:solidFill>
              </a:rPr>
              <a:t>    </a:t>
            </a:r>
            <a:r>
              <a:rPr sz="1600">
                <a:solidFill>
                  <a:srgbClr val="002060"/>
                </a:solidFill>
              </a:rPr>
              <a:t>Q</a:t>
            </a:r>
            <a:r>
              <a:rPr sz="1600" baseline="-5999">
                <a:solidFill>
                  <a:srgbClr val="002060"/>
                </a:solidFill>
              </a:rPr>
              <a:t>bd</a:t>
            </a:r>
            <a:r>
              <a:rPr sz="1600">
                <a:solidFill>
                  <a:srgbClr val="002060"/>
                </a:solidFill>
              </a:rPr>
              <a:t>=15</a:t>
            </a:r>
          </a:p>
        </p:txBody>
      </p:sp>
      <p:sp>
        <p:nvSpPr>
          <p:cNvPr id="463" name="Shape 463"/>
          <p:cNvSpPr/>
          <p:nvPr/>
        </p:nvSpPr>
        <p:spPr>
          <a:xfrm>
            <a:off x="6524625" y="3616325"/>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FFFFFF"/>
                </a:solidFill>
              </a:rPr>
              <a:t>    </a:t>
            </a:r>
            <a:r>
              <a:rPr sz="1600">
                <a:solidFill>
                  <a:srgbClr val="002060"/>
                </a:solidFill>
              </a:rPr>
              <a:t>Q</a:t>
            </a:r>
            <a:r>
              <a:rPr sz="1600" baseline="-5999">
                <a:solidFill>
                  <a:srgbClr val="002060"/>
                </a:solidFill>
              </a:rPr>
              <a:t>ac</a:t>
            </a:r>
            <a:r>
              <a:rPr sz="1600">
                <a:solidFill>
                  <a:srgbClr val="002060"/>
                </a:solidFill>
              </a:rPr>
              <a:t>=5</a:t>
            </a:r>
          </a:p>
        </p:txBody>
      </p:sp>
      <p:sp>
        <p:nvSpPr>
          <p:cNvPr id="464" name="Shape 464"/>
          <p:cNvSpPr/>
          <p:nvPr/>
        </p:nvSpPr>
        <p:spPr>
          <a:xfrm>
            <a:off x="6524625" y="4227513"/>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002060"/>
                </a:solidFill>
              </a:rPr>
              <a:t>    </a:t>
            </a:r>
            <a:r>
              <a:rPr sz="1600">
                <a:solidFill>
                  <a:srgbClr val="002060"/>
                </a:solidFill>
              </a:rPr>
              <a:t>Q</a:t>
            </a:r>
            <a:r>
              <a:rPr sz="1600" baseline="-5999">
                <a:solidFill>
                  <a:srgbClr val="002060"/>
                </a:solidFill>
              </a:rPr>
              <a:t>cd</a:t>
            </a:r>
            <a:r>
              <a:rPr sz="1600">
                <a:solidFill>
                  <a:srgbClr val="002060"/>
                </a:solidFill>
              </a:rPr>
              <a:t>=8</a:t>
            </a:r>
          </a:p>
        </p:txBody>
      </p:sp>
      <p:sp>
        <p:nvSpPr>
          <p:cNvPr id="465" name="Shape 465"/>
          <p:cNvSpPr/>
          <p:nvPr/>
        </p:nvSpPr>
        <p:spPr>
          <a:xfrm>
            <a:off x="6524625" y="4845050"/>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1600">
                <a:solidFill>
                  <a:srgbClr val="FFFFFF"/>
                </a:solidFill>
              </a:rPr>
              <a:t>    </a:t>
            </a:r>
            <a:r>
              <a:rPr sz="1600">
                <a:solidFill>
                  <a:srgbClr val="002060"/>
                </a:solidFill>
              </a:rPr>
              <a:t>Q</a:t>
            </a:r>
            <a:r>
              <a:rPr sz="1600" baseline="-5999">
                <a:solidFill>
                  <a:srgbClr val="002060"/>
                </a:solidFill>
              </a:rPr>
              <a:t>bc</a:t>
            </a:r>
            <a:r>
              <a:rPr sz="1600">
                <a:solidFill>
                  <a:srgbClr val="002060"/>
                </a:solidFill>
              </a:rPr>
              <a:t>=7</a:t>
            </a:r>
          </a:p>
        </p:txBody>
      </p:sp>
      <p:sp>
        <p:nvSpPr>
          <p:cNvPr id="57361" name="Shape 466"/>
          <p:cNvSpPr>
            <a:spLocks noChangeArrowheads="1"/>
          </p:cNvSpPr>
          <p:nvPr/>
        </p:nvSpPr>
        <p:spPr bwMode="auto">
          <a:xfrm>
            <a:off x="2736850" y="3003550"/>
            <a:ext cx="3000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latin typeface="Times New Roman" charset="0"/>
              </a:rPr>
              <a:t>10</a:t>
            </a:r>
          </a:p>
        </p:txBody>
      </p:sp>
      <p:sp>
        <p:nvSpPr>
          <p:cNvPr id="57362" name="Shape 467"/>
          <p:cNvSpPr>
            <a:spLocks noChangeArrowheads="1"/>
          </p:cNvSpPr>
          <p:nvPr/>
        </p:nvSpPr>
        <p:spPr bwMode="auto">
          <a:xfrm>
            <a:off x="4260850" y="3003550"/>
            <a:ext cx="287338"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15</a:t>
            </a:r>
          </a:p>
        </p:txBody>
      </p:sp>
      <p:sp>
        <p:nvSpPr>
          <p:cNvPr id="57363" name="Shape 468"/>
          <p:cNvSpPr>
            <a:spLocks noChangeArrowheads="1"/>
          </p:cNvSpPr>
          <p:nvPr/>
        </p:nvSpPr>
        <p:spPr bwMode="auto">
          <a:xfrm>
            <a:off x="2736850" y="4146550"/>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5</a:t>
            </a:r>
          </a:p>
        </p:txBody>
      </p:sp>
      <p:sp>
        <p:nvSpPr>
          <p:cNvPr id="57364" name="Shape 469"/>
          <p:cNvSpPr>
            <a:spLocks noChangeArrowheads="1"/>
          </p:cNvSpPr>
          <p:nvPr/>
        </p:nvSpPr>
        <p:spPr bwMode="auto">
          <a:xfrm>
            <a:off x="4308475" y="4146550"/>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8</a:t>
            </a:r>
          </a:p>
        </p:txBody>
      </p:sp>
      <p:sp>
        <p:nvSpPr>
          <p:cNvPr id="57365" name="Shape 470"/>
          <p:cNvSpPr>
            <a:spLocks noChangeArrowheads="1"/>
          </p:cNvSpPr>
          <p:nvPr/>
        </p:nvSpPr>
        <p:spPr bwMode="auto">
          <a:xfrm>
            <a:off x="3736975" y="347345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latin typeface="Times New Roman" charset="0"/>
              </a:rPr>
              <a:t>7</a:t>
            </a:r>
          </a:p>
        </p:txBody>
      </p:sp>
      <p:sp>
        <p:nvSpPr>
          <p:cNvPr id="471" name="Shape 471"/>
          <p:cNvSpPr>
            <a:spLocks noChangeShapeType="1"/>
          </p:cNvSpPr>
          <p:nvPr/>
        </p:nvSpPr>
        <p:spPr bwMode="auto">
          <a:xfrm>
            <a:off x="1743075" y="3611563"/>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2" name="Shape 472"/>
          <p:cNvSpPr>
            <a:spLocks noChangeShapeType="1"/>
          </p:cNvSpPr>
          <p:nvPr/>
        </p:nvSpPr>
        <p:spPr bwMode="auto">
          <a:xfrm>
            <a:off x="6057900" y="3838575"/>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3" name="Shape 473"/>
          <p:cNvSpPr>
            <a:spLocks noChangeShapeType="1"/>
          </p:cNvSpPr>
          <p:nvPr/>
        </p:nvSpPr>
        <p:spPr bwMode="auto">
          <a:xfrm>
            <a:off x="6057900" y="4516438"/>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4" name="Shape 474"/>
          <p:cNvSpPr>
            <a:spLocks noChangeArrowheads="1"/>
          </p:cNvSpPr>
          <p:nvPr/>
        </p:nvSpPr>
        <p:spPr bwMode="auto">
          <a:xfrm>
            <a:off x="2406650" y="4870450"/>
            <a:ext cx="259556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dirty="0">
                <a:latin typeface="Times New Roman" charset="0"/>
              </a:rPr>
              <a:t>  Compute the </a:t>
            </a:r>
            <a:r>
              <a:rPr lang="en-US" altLang="en-US" sz="1600" b="1" u="sng" dirty="0">
                <a:solidFill>
                  <a:schemeClr val="accent1">
                    <a:lumMod val="75000"/>
                  </a:schemeClr>
                </a:solidFill>
                <a:latin typeface="Times New Roman" charset="0"/>
              </a:rPr>
              <a:t>Shortest Path </a:t>
            </a:r>
          </a:p>
          <a:p>
            <a:r>
              <a:rPr lang="en-US" altLang="en-US" sz="1600" b="1" dirty="0">
                <a:latin typeface="Times New Roman" charset="0"/>
              </a:rPr>
              <a:t>  weighted by Virtual Queues</a:t>
            </a:r>
          </a:p>
        </p:txBody>
      </p:sp>
      <p:sp>
        <p:nvSpPr>
          <p:cNvPr id="475" name="Shape 475"/>
          <p:cNvSpPr>
            <a:spLocks noChangeArrowheads="1"/>
          </p:cNvSpPr>
          <p:nvPr/>
        </p:nvSpPr>
        <p:spPr bwMode="auto">
          <a:xfrm>
            <a:off x="6048375" y="3482975"/>
            <a:ext cx="3143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476" name="Shape 476"/>
          <p:cNvSpPr>
            <a:spLocks noChangeArrowheads="1"/>
          </p:cNvSpPr>
          <p:nvPr/>
        </p:nvSpPr>
        <p:spPr bwMode="auto">
          <a:xfrm>
            <a:off x="6013450" y="4168775"/>
            <a:ext cx="3159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57372" name="Shape 477"/>
          <p:cNvSpPr>
            <a:spLocks noChangeArrowheads="1"/>
          </p:cNvSpPr>
          <p:nvPr/>
        </p:nvSpPr>
        <p:spPr bwMode="auto">
          <a:xfrm>
            <a:off x="6329363" y="1943100"/>
            <a:ext cx="17684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a:latin typeface="Times New Roman" charset="0"/>
              </a:rPr>
              <a:t>Virtual Queues</a:t>
            </a:r>
          </a:p>
        </p:txBody>
      </p:sp>
      <p:sp>
        <p:nvSpPr>
          <p:cNvPr id="478" name="Shape 478"/>
          <p:cNvSpPr/>
          <p:nvPr/>
        </p:nvSpPr>
        <p:spPr>
          <a:xfrm>
            <a:off x="7602538" y="246380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79" name="Shape 479"/>
          <p:cNvSpPr/>
          <p:nvPr/>
        </p:nvSpPr>
        <p:spPr>
          <a:xfrm>
            <a:off x="7602538" y="3059113"/>
            <a:ext cx="317500" cy="322262"/>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0" name="Shape 480"/>
          <p:cNvSpPr/>
          <p:nvPr/>
        </p:nvSpPr>
        <p:spPr>
          <a:xfrm>
            <a:off x="7602538" y="367665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1" name="Shape 481"/>
          <p:cNvSpPr/>
          <p:nvPr/>
        </p:nvSpPr>
        <p:spPr>
          <a:xfrm>
            <a:off x="7602538" y="42973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2" name="Shape 482"/>
          <p:cNvSpPr/>
          <p:nvPr/>
        </p:nvSpPr>
        <p:spPr>
          <a:xfrm>
            <a:off x="7602538" y="488950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57378" name="Shape 483"/>
          <p:cNvSpPr>
            <a:spLocks noChangeShapeType="1"/>
          </p:cNvSpPr>
          <p:nvPr/>
        </p:nvSpPr>
        <p:spPr bwMode="auto">
          <a:xfrm>
            <a:off x="7916863" y="2633663"/>
            <a:ext cx="311150" cy="0"/>
          </a:xfrm>
          <a:prstGeom prst="line">
            <a:avLst/>
          </a:prstGeom>
          <a:noFill/>
          <a:ln w="38100" cap="rnd">
            <a:solidFill>
              <a:srgbClr val="6C72BA"/>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79" name="Shape 484"/>
          <p:cNvSpPr>
            <a:spLocks noChangeShapeType="1"/>
          </p:cNvSpPr>
          <p:nvPr/>
        </p:nvSpPr>
        <p:spPr bwMode="auto">
          <a:xfrm>
            <a:off x="7916863" y="3221038"/>
            <a:ext cx="311150" cy="0"/>
          </a:xfrm>
          <a:prstGeom prst="line">
            <a:avLst/>
          </a:prstGeom>
          <a:noFill/>
          <a:ln w="38100" cap="rnd">
            <a:solidFill>
              <a:srgbClr val="7976B1"/>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0" name="Shape 485"/>
          <p:cNvSpPr>
            <a:spLocks noChangeShapeType="1"/>
          </p:cNvSpPr>
          <p:nvPr/>
        </p:nvSpPr>
        <p:spPr bwMode="auto">
          <a:xfrm>
            <a:off x="7916863" y="3838575"/>
            <a:ext cx="311150" cy="0"/>
          </a:xfrm>
          <a:prstGeom prst="line">
            <a:avLst/>
          </a:prstGeom>
          <a:noFill/>
          <a:ln w="38100" cap="rnd">
            <a:solidFill>
              <a:srgbClr val="676C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1" name="Shape 486"/>
          <p:cNvSpPr>
            <a:spLocks noChangeShapeType="1"/>
          </p:cNvSpPr>
          <p:nvPr/>
        </p:nvSpPr>
        <p:spPr bwMode="auto">
          <a:xfrm>
            <a:off x="7916863" y="4459288"/>
            <a:ext cx="311150" cy="0"/>
          </a:xfrm>
          <a:prstGeom prst="line">
            <a:avLst/>
          </a:prstGeom>
          <a:noFill/>
          <a:ln w="38100" cap="rnd">
            <a:solidFill>
              <a:srgbClr val="5E64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2" name="Shape 487"/>
          <p:cNvSpPr>
            <a:spLocks noChangeShapeType="1"/>
          </p:cNvSpPr>
          <p:nvPr/>
        </p:nvSpPr>
        <p:spPr bwMode="auto">
          <a:xfrm>
            <a:off x="7916863" y="5067300"/>
            <a:ext cx="311150" cy="0"/>
          </a:xfrm>
          <a:prstGeom prst="line">
            <a:avLst/>
          </a:prstGeom>
          <a:noFill/>
          <a:ln w="38100" cap="rnd">
            <a:solidFill>
              <a:srgbClr val="656D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iterate>
                                    <p:tmAbs val="0"/>
                                  </p:iterate>
                                  <p:childTnLst>
                                    <p:set>
                                      <p:cBhvr>
                                        <p:cTn id="6" fill="hold"/>
                                        <p:tgtEl>
                                          <p:spTgt spid="471"/>
                                        </p:tgtEl>
                                        <p:attrNameLst>
                                          <p:attrName>style.visibility</p:attrName>
                                        </p:attrNameLst>
                                      </p:cBhvr>
                                      <p:to>
                                        <p:strVal val="visible"/>
                                      </p:to>
                                    </p:set>
                                    <p:animEffect transition="in" filter="wipe(left)">
                                      <p:cBhvr>
                                        <p:cTn id="7" dur="500"/>
                                        <p:tgtEl>
                                          <p:spTgt spid="471"/>
                                        </p:tgtEl>
                                      </p:cBhvr>
                                    </p:animEffect>
                                  </p:childTnLst>
                                </p:cTn>
                              </p:par>
                            </p:childTnLst>
                          </p:cTn>
                        </p:par>
                        <p:par>
                          <p:cTn id="8" fill="hold" nodeType="afterGroup">
                            <p:stCondLst>
                              <p:cond delay="500"/>
                            </p:stCondLst>
                            <p:childTnLst>
                              <p:par>
                                <p:cTn id="9" presetID="35" presetClass="emph" presetSubtype="0" repeatCount="4000" fill="hold" grpId="0" nodeType="afterEffect">
                                  <p:stCondLst>
                                    <p:cond delay="0"/>
                                  </p:stCondLst>
                                  <p:childTnLst>
                                    <p:anim calcmode="discrete" valueType="str">
                                      <p:cBhvr>
                                        <p:cTn id="10" dur="1000" fill="hold"/>
                                        <p:tgtEl>
                                          <p:spTgt spid="456"/>
                                        </p:tgtEl>
                                        <p:attrNameLst>
                                          <p:attrName>style.visibility</p:attrName>
                                        </p:attrNameLst>
                                      </p:cBhvr>
                                      <p:tavLst>
                                        <p:tav tm="0">
                                          <p:val>
                                            <p:strVal val="hidden"/>
                                          </p:val>
                                        </p:tav>
                                        <p:tav tm="50000">
                                          <p:val>
                                            <p:strVal val="visible"/>
                                          </p:val>
                                        </p:tav>
                                      </p:tavLst>
                                    </p:anim>
                                  </p:childTnLst>
                                </p:cTn>
                              </p:par>
                              <p:par>
                                <p:cTn id="11" presetID="35" presetClass="emph" presetSubtype="0" repeatCount="4000" fill="hold" grpId="0" nodeType="withEffect">
                                  <p:stCondLst>
                                    <p:cond delay="0"/>
                                  </p:stCondLst>
                                  <p:childTnLst>
                                    <p:anim calcmode="discrete" valueType="str">
                                      <p:cBhvr>
                                        <p:cTn id="12" dur="1000" fill="hold"/>
                                        <p:tgtEl>
                                          <p:spTgt spid="454"/>
                                        </p:tgtEl>
                                        <p:attrNameLst>
                                          <p:attrName>style.visibility</p:attrName>
                                        </p:attrNameLst>
                                      </p:cBhvr>
                                      <p:tavLst>
                                        <p:tav tm="0">
                                          <p:val>
                                            <p:strVal val="hidden"/>
                                          </p:val>
                                        </p:tav>
                                        <p:tav tm="50000">
                                          <p:val>
                                            <p:strVal val="visible"/>
                                          </p:val>
                                        </p:tav>
                                      </p:tavLst>
                                    </p:anim>
                                  </p:childTnLst>
                                </p:cTn>
                              </p:par>
                              <p:par>
                                <p:cTn id="13" presetID="23" presetClass="entr" presetSubtype="32" fill="hold" grpId="0" nodeType="withEffect">
                                  <p:stCondLst>
                                    <p:cond delay="0"/>
                                  </p:stCondLst>
                                  <p:iterate>
                                    <p:tmAbs val="0"/>
                                  </p:iterate>
                                  <p:childTnLst>
                                    <p:set>
                                      <p:cBhvr>
                                        <p:cTn id="14" fill="hold"/>
                                        <p:tgtEl>
                                          <p:spTgt spid="474"/>
                                        </p:tgtEl>
                                        <p:attrNameLst>
                                          <p:attrName>style.visibility</p:attrName>
                                        </p:attrNameLst>
                                      </p:cBhvr>
                                      <p:to>
                                        <p:strVal val="visible"/>
                                      </p:to>
                                    </p:set>
                                    <p:anim calcmode="lin" valueType="num">
                                      <p:cBhvr>
                                        <p:cTn id="15" dur="500" fill="hold"/>
                                        <p:tgtEl>
                                          <p:spTgt spid="474"/>
                                        </p:tgtEl>
                                        <p:attrNameLst>
                                          <p:attrName>ppt_w</p:attrName>
                                        </p:attrNameLst>
                                      </p:cBhvr>
                                      <p:tavLst>
                                        <p:tav tm="0">
                                          <p:val>
                                            <p:strVal val="4*#ppt_w"/>
                                          </p:val>
                                        </p:tav>
                                        <p:tav tm="100000">
                                          <p:val>
                                            <p:strVal val="#ppt_w"/>
                                          </p:val>
                                        </p:tav>
                                      </p:tavLst>
                                    </p:anim>
                                    <p:anim calcmode="lin" valueType="num">
                                      <p:cBhvr>
                                        <p:cTn id="16" dur="500" fill="hold"/>
                                        <p:tgtEl>
                                          <p:spTgt spid="474"/>
                                        </p:tgtEl>
                                        <p:attrNameLst>
                                          <p:attrName>ppt_h</p:attrName>
                                        </p:attrNameLst>
                                      </p:cBhvr>
                                      <p:tavLst>
                                        <p:tav tm="0">
                                          <p:val>
                                            <p:strVal val="4*#ppt_h"/>
                                          </p:val>
                                        </p:tav>
                                        <p:tav tm="100000">
                                          <p:val>
                                            <p:strVal val="#ppt_h"/>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grpId="0" nodeType="clickEffect">
                                  <p:stCondLst>
                                    <p:cond delay="0"/>
                                  </p:stCondLst>
                                  <p:iterate>
                                    <p:tmAbs val="0"/>
                                  </p:iterate>
                                  <p:childTnLst>
                                    <p:set>
                                      <p:cBhvr>
                                        <p:cTn id="20" fill="hold"/>
                                        <p:tgtEl>
                                          <p:spTgt spid="472"/>
                                        </p:tgtEl>
                                        <p:attrNameLst>
                                          <p:attrName>style.visibility</p:attrName>
                                        </p:attrNameLst>
                                      </p:cBhvr>
                                      <p:to>
                                        <p:strVal val="visible"/>
                                      </p:to>
                                    </p:set>
                                    <p:animEffect transition="in" filter="wipe(left)">
                                      <p:cBhvr>
                                        <p:cTn id="21" dur="500"/>
                                        <p:tgtEl>
                                          <p:spTgt spid="472"/>
                                        </p:tgtEl>
                                      </p:cBhvr>
                                    </p:animEffect>
                                  </p:childTnLst>
                                </p:cTn>
                              </p:par>
                            </p:childTnLst>
                          </p:cTn>
                        </p:par>
                        <p:par>
                          <p:cTn id="22" fill="hold" nodeType="afterGroup">
                            <p:stCondLst>
                              <p:cond delay="500"/>
                            </p:stCondLst>
                            <p:childTnLst>
                              <p:par>
                                <p:cTn id="23" presetID="22" presetClass="entr" presetSubtype="8" fill="hold" grpId="0" nodeType="afterEffect">
                                  <p:stCondLst>
                                    <p:cond delay="0"/>
                                  </p:stCondLst>
                                  <p:iterate>
                                    <p:tmAbs val="0"/>
                                  </p:iterate>
                                  <p:childTnLst>
                                    <p:set>
                                      <p:cBhvr>
                                        <p:cTn id="24" fill="hold"/>
                                        <p:tgtEl>
                                          <p:spTgt spid="475"/>
                                        </p:tgtEl>
                                        <p:attrNameLst>
                                          <p:attrName>style.visibility</p:attrName>
                                        </p:attrNameLst>
                                      </p:cBhvr>
                                      <p:to>
                                        <p:strVal val="visible"/>
                                      </p:to>
                                    </p:set>
                                    <p:animEffect transition="in" filter="wipe(left)">
                                      <p:cBhvr>
                                        <p:cTn id="25" dur="1000"/>
                                        <p:tgtEl>
                                          <p:spTgt spid="475"/>
                                        </p:tgtEl>
                                      </p:cBhvr>
                                    </p:animEffect>
                                  </p:childTnLst>
                                </p:cTn>
                              </p:par>
                            </p:childTnLst>
                          </p:cTn>
                        </p:par>
                        <p:par>
                          <p:cTn id="26" fill="hold" nodeType="afterGroup">
                            <p:stCondLst>
                              <p:cond delay="1500"/>
                            </p:stCondLst>
                            <p:childTnLst>
                              <p:par>
                                <p:cTn id="27" presetID="22" presetClass="entr" presetSubtype="8" fill="hold" grpId="0" nodeType="afterEffect">
                                  <p:stCondLst>
                                    <p:cond delay="0"/>
                                  </p:stCondLst>
                                  <p:iterate>
                                    <p:tmAbs val="0"/>
                                  </p:iterate>
                                  <p:childTnLst>
                                    <p:set>
                                      <p:cBhvr>
                                        <p:cTn id="28" fill="hold"/>
                                        <p:tgtEl>
                                          <p:spTgt spid="473"/>
                                        </p:tgtEl>
                                        <p:attrNameLst>
                                          <p:attrName>style.visibility</p:attrName>
                                        </p:attrNameLst>
                                      </p:cBhvr>
                                      <p:to>
                                        <p:strVal val="visible"/>
                                      </p:to>
                                    </p:set>
                                    <p:animEffect transition="in" filter="wipe(left)">
                                      <p:cBhvr>
                                        <p:cTn id="29" dur="500"/>
                                        <p:tgtEl>
                                          <p:spTgt spid="473"/>
                                        </p:tgtEl>
                                      </p:cBhvr>
                                    </p:animEffect>
                                  </p:childTnLst>
                                </p:cTn>
                              </p:par>
                            </p:childTnLst>
                          </p:cTn>
                        </p:par>
                        <p:par>
                          <p:cTn id="30" fill="hold" nodeType="afterGroup">
                            <p:stCondLst>
                              <p:cond delay="2000"/>
                            </p:stCondLst>
                            <p:childTnLst>
                              <p:par>
                                <p:cTn id="31" presetID="22" presetClass="entr" presetSubtype="8" fill="hold" grpId="0" nodeType="afterEffect">
                                  <p:stCondLst>
                                    <p:cond delay="0"/>
                                  </p:stCondLst>
                                  <p:iterate>
                                    <p:tmAbs val="0"/>
                                  </p:iterate>
                                  <p:childTnLst>
                                    <p:set>
                                      <p:cBhvr>
                                        <p:cTn id="32" fill="hold"/>
                                        <p:tgtEl>
                                          <p:spTgt spid="476"/>
                                        </p:tgtEl>
                                        <p:attrNameLst>
                                          <p:attrName>style.visibility</p:attrName>
                                        </p:attrNameLst>
                                      </p:cBhvr>
                                      <p:to>
                                        <p:strVal val="visible"/>
                                      </p:to>
                                    </p:set>
                                    <p:animEffect transition="in" filter="wipe(left)">
                                      <p:cBhvr>
                                        <p:cTn id="33" dur="1000"/>
                                        <p:tgtEl>
                                          <p:spTgt spid="4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4" grpId="0" animBg="1"/>
      <p:bldP spid="456" grpId="0" animBg="1"/>
      <p:bldP spid="471" grpId="0" animBg="1"/>
      <p:bldP spid="472" grpId="0" animBg="1"/>
      <p:bldP spid="473" grpId="0" animBg="1"/>
      <p:bldP spid="474" grpId="0" advAuto="0"/>
      <p:bldP spid="475" grpId="0" animBg="1" advAuto="0"/>
      <p:bldP spid="476"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hape 450"/>
          <p:cNvSpPr>
            <a:spLocks noGrp="1"/>
          </p:cNvSpPr>
          <p:nvPr>
            <p:ph type="title"/>
          </p:nvPr>
        </p:nvSpPr>
        <p:spPr>
          <a:xfrm>
            <a:off x="1498600" y="290513"/>
            <a:ext cx="6762750" cy="452437"/>
          </a:xfrm>
        </p:spPr>
        <p:txBody>
          <a:bodyPr/>
          <a:lstStyle/>
          <a:p>
            <a:r>
              <a:rPr lang="en-US" altLang="en-US" dirty="0">
                <a:latin typeface="Times New Roman" charset="0"/>
                <a:ea typeface="ＭＳ Ｐゴシック" charset="-128"/>
                <a:cs typeface="Times New Roman" charset="0"/>
              </a:rPr>
              <a:t>Routing in the Virtual Network (Broadcast) </a:t>
            </a:r>
          </a:p>
        </p:txBody>
      </p:sp>
      <p:sp>
        <p:nvSpPr>
          <p:cNvPr id="57347" name="Shape 452"/>
          <p:cNvSpPr>
            <a:spLocks noChangeShapeType="1"/>
          </p:cNvSpPr>
          <p:nvPr/>
        </p:nvSpPr>
        <p:spPr bwMode="auto">
          <a:xfrm flipV="1">
            <a:off x="2581275" y="2994025"/>
            <a:ext cx="900113" cy="576263"/>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48" name="Shape 453"/>
          <p:cNvSpPr>
            <a:spLocks noChangeShapeType="1"/>
          </p:cNvSpPr>
          <p:nvPr/>
        </p:nvSpPr>
        <p:spPr bwMode="auto">
          <a:xfrm>
            <a:off x="3830638" y="2992438"/>
            <a:ext cx="800100" cy="471487"/>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54" name="Shape 454"/>
          <p:cNvSpPr>
            <a:spLocks noChangeShapeType="1"/>
          </p:cNvSpPr>
          <p:nvPr/>
        </p:nvSpPr>
        <p:spPr bwMode="auto">
          <a:xfrm flipV="1">
            <a:off x="3843338" y="3735388"/>
            <a:ext cx="787400" cy="5873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50" name="Shape 455"/>
          <p:cNvSpPr>
            <a:spLocks noChangeArrowheads="1"/>
          </p:cNvSpPr>
          <p:nvPr/>
        </p:nvSpPr>
        <p:spPr bwMode="auto">
          <a:xfrm>
            <a:off x="2217738" y="3413125"/>
            <a:ext cx="376237" cy="3968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a</a:t>
            </a:r>
          </a:p>
        </p:txBody>
      </p:sp>
      <p:sp>
        <p:nvSpPr>
          <p:cNvPr id="456" name="Shape 456"/>
          <p:cNvSpPr>
            <a:spLocks noChangeShapeType="1"/>
          </p:cNvSpPr>
          <p:nvPr/>
        </p:nvSpPr>
        <p:spPr bwMode="auto">
          <a:xfrm>
            <a:off x="2593975" y="3730625"/>
            <a:ext cx="874713" cy="6254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52" name="Shape 457"/>
          <p:cNvSpPr>
            <a:spLocks noChangeArrowheads="1"/>
          </p:cNvSpPr>
          <p:nvPr/>
        </p:nvSpPr>
        <p:spPr bwMode="auto">
          <a:xfrm>
            <a:off x="3449638" y="2659063"/>
            <a:ext cx="381000" cy="406400"/>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b</a:t>
            </a:r>
          </a:p>
        </p:txBody>
      </p:sp>
      <p:sp>
        <p:nvSpPr>
          <p:cNvPr id="57353" name="Shape 458"/>
          <p:cNvSpPr>
            <a:spLocks noChangeArrowheads="1"/>
          </p:cNvSpPr>
          <p:nvPr/>
        </p:nvSpPr>
        <p:spPr bwMode="auto">
          <a:xfrm>
            <a:off x="3449638" y="4138613"/>
            <a:ext cx="396875" cy="436562"/>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c</a:t>
            </a:r>
          </a:p>
        </p:txBody>
      </p:sp>
      <p:sp>
        <p:nvSpPr>
          <p:cNvPr id="57354" name="Shape 459"/>
          <p:cNvSpPr>
            <a:spLocks noChangeArrowheads="1"/>
          </p:cNvSpPr>
          <p:nvPr/>
        </p:nvSpPr>
        <p:spPr bwMode="auto">
          <a:xfrm>
            <a:off x="4572000" y="3406775"/>
            <a:ext cx="400050" cy="3841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d</a:t>
            </a:r>
          </a:p>
        </p:txBody>
      </p:sp>
      <p:sp>
        <p:nvSpPr>
          <p:cNvPr id="57355" name="Shape 460"/>
          <p:cNvSpPr>
            <a:spLocks noChangeShapeType="1"/>
          </p:cNvSpPr>
          <p:nvPr/>
        </p:nvSpPr>
        <p:spPr bwMode="auto">
          <a:xfrm>
            <a:off x="3648075" y="3100388"/>
            <a:ext cx="0" cy="103822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61" name="Shape 461"/>
          <p:cNvSpPr/>
          <p:nvPr/>
        </p:nvSpPr>
        <p:spPr>
          <a:xfrm>
            <a:off x="6524625" y="2386013"/>
            <a:ext cx="952500" cy="446087"/>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FFFFFF"/>
                </a:solidFill>
              </a:rPr>
              <a:t>    </a:t>
            </a:r>
            <a:r>
              <a:rPr sz="1600">
                <a:solidFill>
                  <a:srgbClr val="002060"/>
                </a:solidFill>
              </a:rPr>
              <a:t>Q</a:t>
            </a:r>
            <a:r>
              <a:rPr sz="1600" baseline="-5999">
                <a:solidFill>
                  <a:srgbClr val="002060"/>
                </a:solidFill>
              </a:rPr>
              <a:t>ab </a:t>
            </a:r>
            <a:r>
              <a:rPr sz="1600">
                <a:solidFill>
                  <a:srgbClr val="002060"/>
                </a:solidFill>
              </a:rPr>
              <a:t>=10</a:t>
            </a:r>
          </a:p>
        </p:txBody>
      </p:sp>
      <p:sp>
        <p:nvSpPr>
          <p:cNvPr id="462" name="Shape 462"/>
          <p:cNvSpPr/>
          <p:nvPr/>
        </p:nvSpPr>
        <p:spPr>
          <a:xfrm>
            <a:off x="6524625" y="2997200"/>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002060"/>
                </a:solidFill>
              </a:rPr>
              <a:t>    </a:t>
            </a:r>
            <a:r>
              <a:rPr sz="1600">
                <a:solidFill>
                  <a:srgbClr val="002060"/>
                </a:solidFill>
              </a:rPr>
              <a:t>Q</a:t>
            </a:r>
            <a:r>
              <a:rPr sz="1600" baseline="-5999">
                <a:solidFill>
                  <a:srgbClr val="002060"/>
                </a:solidFill>
              </a:rPr>
              <a:t>bd</a:t>
            </a:r>
            <a:r>
              <a:rPr sz="1600">
                <a:solidFill>
                  <a:srgbClr val="002060"/>
                </a:solidFill>
              </a:rPr>
              <a:t>=15</a:t>
            </a:r>
          </a:p>
        </p:txBody>
      </p:sp>
      <p:sp>
        <p:nvSpPr>
          <p:cNvPr id="463" name="Shape 463"/>
          <p:cNvSpPr/>
          <p:nvPr/>
        </p:nvSpPr>
        <p:spPr>
          <a:xfrm>
            <a:off x="6524625" y="3616325"/>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FFFFFF"/>
                </a:solidFill>
              </a:rPr>
              <a:t>    </a:t>
            </a:r>
            <a:r>
              <a:rPr sz="1600">
                <a:solidFill>
                  <a:srgbClr val="002060"/>
                </a:solidFill>
              </a:rPr>
              <a:t>Q</a:t>
            </a:r>
            <a:r>
              <a:rPr sz="1600" baseline="-5999">
                <a:solidFill>
                  <a:srgbClr val="002060"/>
                </a:solidFill>
              </a:rPr>
              <a:t>ac</a:t>
            </a:r>
            <a:r>
              <a:rPr sz="1600">
                <a:solidFill>
                  <a:srgbClr val="002060"/>
                </a:solidFill>
              </a:rPr>
              <a:t>=5</a:t>
            </a:r>
          </a:p>
        </p:txBody>
      </p:sp>
      <p:sp>
        <p:nvSpPr>
          <p:cNvPr id="464" name="Shape 464"/>
          <p:cNvSpPr/>
          <p:nvPr/>
        </p:nvSpPr>
        <p:spPr>
          <a:xfrm>
            <a:off x="6524625" y="4227513"/>
            <a:ext cx="952500" cy="444500"/>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900">
                <a:solidFill>
                  <a:srgbClr val="002060"/>
                </a:solidFill>
              </a:rPr>
              <a:t>    </a:t>
            </a:r>
            <a:r>
              <a:rPr sz="1600">
                <a:solidFill>
                  <a:srgbClr val="002060"/>
                </a:solidFill>
              </a:rPr>
              <a:t>Q</a:t>
            </a:r>
            <a:r>
              <a:rPr sz="1600" baseline="-5999">
                <a:solidFill>
                  <a:srgbClr val="002060"/>
                </a:solidFill>
              </a:rPr>
              <a:t>cd</a:t>
            </a:r>
            <a:r>
              <a:rPr sz="1600">
                <a:solidFill>
                  <a:srgbClr val="002060"/>
                </a:solidFill>
              </a:rPr>
              <a:t>=8</a:t>
            </a:r>
          </a:p>
        </p:txBody>
      </p:sp>
      <p:sp>
        <p:nvSpPr>
          <p:cNvPr id="465" name="Shape 465"/>
          <p:cNvSpPr/>
          <p:nvPr/>
        </p:nvSpPr>
        <p:spPr>
          <a:xfrm>
            <a:off x="6524625" y="4845050"/>
            <a:ext cx="952500" cy="446088"/>
          </a:xfrm>
          <a:prstGeom prst="rect">
            <a:avLst/>
          </a:prstGeom>
          <a:gradFill>
            <a:gsLst>
              <a:gs pos="0">
                <a:schemeClr val="accent5">
                  <a:lumOff val="-3308"/>
                </a:schemeClr>
              </a:gs>
              <a:gs pos="100000">
                <a:schemeClr val="accent5">
                  <a:hueOff val="52169"/>
                  <a:satOff val="-4478"/>
                  <a:lumOff val="6148"/>
                </a:schemeClr>
              </a:gs>
            </a:gsLst>
            <a:lin ang="5400000"/>
          </a:gradFill>
          <a:ln cap="rnd">
            <a:solidFill>
              <a:srgbClr val="8BA248"/>
            </a:solidFill>
          </a:ln>
          <a:effectLst>
            <a:outerShdw blurRad="38100" dist="25400" dir="5400000" rotWithShape="0">
              <a:srgbClr val="000000">
                <a:alpha val="25000"/>
              </a:srgbClr>
            </a:outerShdw>
          </a:effectLst>
          <a:extLst>
            <a:ext uri="{C572A759-6A51-4108-AA02-DFA0A04FC94B}">
              <ma14:wrappingTextBoxFlag xmlns:ma14="http://schemas.microsoft.com/office/mac/drawingml/2011/main" xmlns="" val="1"/>
            </a:ext>
          </a:extLst>
        </p:spPr>
        <p:txBody>
          <a:bodyPr lIns="34289" rIns="34289" anchor="ctr"/>
          <a:lstStyle/>
          <a:p>
            <a:pPr>
              <a:defRPr>
                <a:solidFill>
                  <a:srgbClr val="FFFFFF"/>
                </a:solidFill>
              </a:defRPr>
            </a:pPr>
            <a:r>
              <a:rPr sz="1600">
                <a:solidFill>
                  <a:srgbClr val="FFFFFF"/>
                </a:solidFill>
              </a:rPr>
              <a:t>    </a:t>
            </a:r>
            <a:r>
              <a:rPr sz="1600">
                <a:solidFill>
                  <a:srgbClr val="002060"/>
                </a:solidFill>
              </a:rPr>
              <a:t>Q</a:t>
            </a:r>
            <a:r>
              <a:rPr sz="1600" baseline="-5999">
                <a:solidFill>
                  <a:srgbClr val="002060"/>
                </a:solidFill>
              </a:rPr>
              <a:t>bc</a:t>
            </a:r>
            <a:r>
              <a:rPr sz="1600">
                <a:solidFill>
                  <a:srgbClr val="002060"/>
                </a:solidFill>
              </a:rPr>
              <a:t>=7</a:t>
            </a:r>
          </a:p>
        </p:txBody>
      </p:sp>
      <p:sp>
        <p:nvSpPr>
          <p:cNvPr id="57361" name="Shape 466"/>
          <p:cNvSpPr>
            <a:spLocks noChangeArrowheads="1"/>
          </p:cNvSpPr>
          <p:nvPr/>
        </p:nvSpPr>
        <p:spPr bwMode="auto">
          <a:xfrm>
            <a:off x="2736850" y="3003550"/>
            <a:ext cx="3000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latin typeface="Times New Roman" charset="0"/>
              </a:rPr>
              <a:t>10</a:t>
            </a:r>
          </a:p>
        </p:txBody>
      </p:sp>
      <p:sp>
        <p:nvSpPr>
          <p:cNvPr id="57362" name="Shape 467"/>
          <p:cNvSpPr>
            <a:spLocks noChangeArrowheads="1"/>
          </p:cNvSpPr>
          <p:nvPr/>
        </p:nvSpPr>
        <p:spPr bwMode="auto">
          <a:xfrm>
            <a:off x="4260850" y="3003550"/>
            <a:ext cx="287338"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15</a:t>
            </a:r>
          </a:p>
        </p:txBody>
      </p:sp>
      <p:sp>
        <p:nvSpPr>
          <p:cNvPr id="57363" name="Shape 468"/>
          <p:cNvSpPr>
            <a:spLocks noChangeArrowheads="1"/>
          </p:cNvSpPr>
          <p:nvPr/>
        </p:nvSpPr>
        <p:spPr bwMode="auto">
          <a:xfrm>
            <a:off x="2736850" y="4146550"/>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5</a:t>
            </a:r>
          </a:p>
        </p:txBody>
      </p:sp>
      <p:sp>
        <p:nvSpPr>
          <p:cNvPr id="57364" name="Shape 469"/>
          <p:cNvSpPr>
            <a:spLocks noChangeArrowheads="1"/>
          </p:cNvSpPr>
          <p:nvPr/>
        </p:nvSpPr>
        <p:spPr bwMode="auto">
          <a:xfrm>
            <a:off x="4308475" y="4146550"/>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8</a:t>
            </a:r>
          </a:p>
        </p:txBody>
      </p:sp>
      <p:sp>
        <p:nvSpPr>
          <p:cNvPr id="57365" name="Shape 470"/>
          <p:cNvSpPr>
            <a:spLocks noChangeArrowheads="1"/>
          </p:cNvSpPr>
          <p:nvPr/>
        </p:nvSpPr>
        <p:spPr bwMode="auto">
          <a:xfrm>
            <a:off x="3736975" y="347345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latin typeface="Times New Roman" charset="0"/>
              </a:rPr>
              <a:t>7</a:t>
            </a:r>
          </a:p>
        </p:txBody>
      </p:sp>
      <p:sp>
        <p:nvSpPr>
          <p:cNvPr id="471" name="Shape 471"/>
          <p:cNvSpPr>
            <a:spLocks noChangeShapeType="1"/>
          </p:cNvSpPr>
          <p:nvPr/>
        </p:nvSpPr>
        <p:spPr bwMode="auto">
          <a:xfrm>
            <a:off x="1743075" y="3611563"/>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2" name="Shape 472"/>
          <p:cNvSpPr>
            <a:spLocks noChangeShapeType="1"/>
          </p:cNvSpPr>
          <p:nvPr/>
        </p:nvSpPr>
        <p:spPr bwMode="auto">
          <a:xfrm>
            <a:off x="6057900" y="3838575"/>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3" name="Shape 473"/>
          <p:cNvSpPr>
            <a:spLocks noChangeShapeType="1"/>
          </p:cNvSpPr>
          <p:nvPr/>
        </p:nvSpPr>
        <p:spPr bwMode="auto">
          <a:xfrm>
            <a:off x="6057900" y="4516438"/>
            <a:ext cx="403225" cy="0"/>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74" name="Shape 474"/>
          <p:cNvSpPr>
            <a:spLocks noChangeArrowheads="1"/>
          </p:cNvSpPr>
          <p:nvPr/>
        </p:nvSpPr>
        <p:spPr bwMode="auto">
          <a:xfrm>
            <a:off x="2406650" y="4870450"/>
            <a:ext cx="28511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squar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dirty="0">
                <a:latin typeface="Times New Roman" charset="0"/>
              </a:rPr>
              <a:t>         Compute the </a:t>
            </a:r>
            <a:r>
              <a:rPr lang="en-US" altLang="en-US" sz="1600" b="1" u="sng" dirty="0">
                <a:solidFill>
                  <a:schemeClr val="accent1">
                    <a:lumMod val="75000"/>
                  </a:schemeClr>
                </a:solidFill>
                <a:latin typeface="Times New Roman" charset="0"/>
              </a:rPr>
              <a:t>MST</a:t>
            </a:r>
            <a:r>
              <a:rPr lang="en-US" altLang="en-US" sz="1600" b="1" dirty="0">
                <a:latin typeface="Times New Roman" charset="0"/>
              </a:rPr>
              <a:t> </a:t>
            </a:r>
          </a:p>
          <a:p>
            <a:r>
              <a:rPr lang="en-US" altLang="en-US" sz="1600" b="1" dirty="0">
                <a:latin typeface="Times New Roman" charset="0"/>
              </a:rPr>
              <a:t>weighted by the Virtual Queues</a:t>
            </a:r>
          </a:p>
        </p:txBody>
      </p:sp>
      <p:sp>
        <p:nvSpPr>
          <p:cNvPr id="475" name="Shape 475"/>
          <p:cNvSpPr>
            <a:spLocks noChangeArrowheads="1"/>
          </p:cNvSpPr>
          <p:nvPr/>
        </p:nvSpPr>
        <p:spPr bwMode="auto">
          <a:xfrm>
            <a:off x="6048375" y="3482975"/>
            <a:ext cx="3143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dirty="0">
                <a:latin typeface="Times New Roman" charset="0"/>
              </a:rPr>
              <a:t>+1</a:t>
            </a:r>
          </a:p>
        </p:txBody>
      </p:sp>
      <p:sp>
        <p:nvSpPr>
          <p:cNvPr id="476" name="Shape 476"/>
          <p:cNvSpPr>
            <a:spLocks noChangeArrowheads="1"/>
          </p:cNvSpPr>
          <p:nvPr/>
        </p:nvSpPr>
        <p:spPr bwMode="auto">
          <a:xfrm>
            <a:off x="6013450" y="4168775"/>
            <a:ext cx="3159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b="1">
                <a:latin typeface="Times New Roman" charset="0"/>
              </a:rPr>
              <a:t>+1</a:t>
            </a:r>
          </a:p>
        </p:txBody>
      </p:sp>
      <p:sp>
        <p:nvSpPr>
          <p:cNvPr id="57372" name="Shape 477"/>
          <p:cNvSpPr>
            <a:spLocks noChangeArrowheads="1"/>
          </p:cNvSpPr>
          <p:nvPr/>
        </p:nvSpPr>
        <p:spPr bwMode="auto">
          <a:xfrm>
            <a:off x="6329363" y="1943100"/>
            <a:ext cx="17684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a:latin typeface="Times New Roman" charset="0"/>
              </a:rPr>
              <a:t>Virtual Queues</a:t>
            </a:r>
          </a:p>
        </p:txBody>
      </p:sp>
      <p:sp>
        <p:nvSpPr>
          <p:cNvPr id="478" name="Shape 478"/>
          <p:cNvSpPr/>
          <p:nvPr/>
        </p:nvSpPr>
        <p:spPr>
          <a:xfrm>
            <a:off x="7602538" y="246380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79" name="Shape 479"/>
          <p:cNvSpPr/>
          <p:nvPr/>
        </p:nvSpPr>
        <p:spPr>
          <a:xfrm>
            <a:off x="7602538" y="3059113"/>
            <a:ext cx="317500" cy="322262"/>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0" name="Shape 480"/>
          <p:cNvSpPr/>
          <p:nvPr/>
        </p:nvSpPr>
        <p:spPr>
          <a:xfrm>
            <a:off x="7602538" y="367665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1" name="Shape 481"/>
          <p:cNvSpPr/>
          <p:nvPr/>
        </p:nvSpPr>
        <p:spPr>
          <a:xfrm>
            <a:off x="7602538" y="4297363"/>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482" name="Shape 482"/>
          <p:cNvSpPr/>
          <p:nvPr/>
        </p:nvSpPr>
        <p:spPr>
          <a:xfrm>
            <a:off x="7602538" y="4889500"/>
            <a:ext cx="317500" cy="323850"/>
          </a:xfrm>
          <a:prstGeom prst="ellipse">
            <a:avLst/>
          </a:prstGeom>
          <a:gradFill>
            <a:gsLst>
              <a:gs pos="0">
                <a:schemeClr val="accent6">
                  <a:hueOff val="-34233"/>
                  <a:satOff val="-1018"/>
                  <a:lumOff val="5230"/>
                </a:schemeClr>
              </a:gs>
              <a:gs pos="100000">
                <a:schemeClr val="accent6">
                  <a:lumOff val="-3738"/>
                </a:schemeClr>
              </a:gs>
            </a:gsLst>
            <a:lin ang="5400000"/>
          </a:gradFill>
          <a:ln cap="rnd">
            <a:solidFill>
              <a:srgbClr val="9D2E0F"/>
            </a:solidFill>
          </a:ln>
          <a:effectLst>
            <a:outerShdw blurRad="50800" dist="38100" dir="5400000" rotWithShape="0">
              <a:srgbClr val="000000">
                <a:alpha val="60000"/>
              </a:srgbClr>
            </a:outerShdw>
          </a:effectLst>
        </p:spPr>
        <p:txBody>
          <a:bodyPr lIns="34289" rIns="34289" anchor="ctr"/>
          <a:lstStyle/>
          <a:p>
            <a:pPr>
              <a:defRPr>
                <a:solidFill>
                  <a:srgbClr val="FFFFFF"/>
                </a:solidFill>
              </a:defRPr>
            </a:pPr>
            <a:endParaRPr sz="900">
              <a:solidFill>
                <a:srgbClr val="FFFFFF"/>
              </a:solidFill>
            </a:endParaRPr>
          </a:p>
        </p:txBody>
      </p:sp>
      <p:sp>
        <p:nvSpPr>
          <p:cNvPr id="57378" name="Shape 483"/>
          <p:cNvSpPr>
            <a:spLocks noChangeShapeType="1"/>
          </p:cNvSpPr>
          <p:nvPr/>
        </p:nvSpPr>
        <p:spPr bwMode="auto">
          <a:xfrm>
            <a:off x="7916863" y="2633663"/>
            <a:ext cx="311150" cy="0"/>
          </a:xfrm>
          <a:prstGeom prst="line">
            <a:avLst/>
          </a:prstGeom>
          <a:noFill/>
          <a:ln w="38100" cap="rnd">
            <a:solidFill>
              <a:srgbClr val="6C72BA"/>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79" name="Shape 484"/>
          <p:cNvSpPr>
            <a:spLocks noChangeShapeType="1"/>
          </p:cNvSpPr>
          <p:nvPr/>
        </p:nvSpPr>
        <p:spPr bwMode="auto">
          <a:xfrm>
            <a:off x="7916863" y="3221038"/>
            <a:ext cx="311150" cy="0"/>
          </a:xfrm>
          <a:prstGeom prst="line">
            <a:avLst/>
          </a:prstGeom>
          <a:noFill/>
          <a:ln w="38100" cap="rnd">
            <a:solidFill>
              <a:srgbClr val="7976B1"/>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0" name="Shape 485"/>
          <p:cNvSpPr>
            <a:spLocks noChangeShapeType="1"/>
          </p:cNvSpPr>
          <p:nvPr/>
        </p:nvSpPr>
        <p:spPr bwMode="auto">
          <a:xfrm>
            <a:off x="7916863" y="3838575"/>
            <a:ext cx="311150" cy="0"/>
          </a:xfrm>
          <a:prstGeom prst="line">
            <a:avLst/>
          </a:prstGeom>
          <a:noFill/>
          <a:ln w="38100" cap="rnd">
            <a:solidFill>
              <a:srgbClr val="676C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1" name="Shape 486"/>
          <p:cNvSpPr>
            <a:spLocks noChangeShapeType="1"/>
          </p:cNvSpPr>
          <p:nvPr/>
        </p:nvSpPr>
        <p:spPr bwMode="auto">
          <a:xfrm>
            <a:off x="7916863" y="4459288"/>
            <a:ext cx="311150" cy="0"/>
          </a:xfrm>
          <a:prstGeom prst="line">
            <a:avLst/>
          </a:prstGeom>
          <a:noFill/>
          <a:ln w="38100" cap="rnd">
            <a:solidFill>
              <a:srgbClr val="5E64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57382" name="Shape 487"/>
          <p:cNvSpPr>
            <a:spLocks noChangeShapeType="1"/>
          </p:cNvSpPr>
          <p:nvPr/>
        </p:nvSpPr>
        <p:spPr bwMode="auto">
          <a:xfrm>
            <a:off x="7916863" y="5067300"/>
            <a:ext cx="311150" cy="0"/>
          </a:xfrm>
          <a:prstGeom prst="line">
            <a:avLst/>
          </a:prstGeom>
          <a:noFill/>
          <a:ln w="38100" cap="rnd">
            <a:solidFill>
              <a:srgbClr val="656D9C"/>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1" name="Shape 472"/>
          <p:cNvSpPr>
            <a:spLocks noGrp="1" noChangeShapeType="1"/>
          </p:cNvSpPr>
          <p:nvPr>
            <p:ph type="body" idx="1"/>
          </p:nvPr>
        </p:nvSpPr>
        <p:spPr bwMode="auto">
          <a:xfrm>
            <a:off x="6048375" y="2595563"/>
            <a:ext cx="381000" cy="3175"/>
          </a:xfrm>
          <a:prstGeom prst="line">
            <a:avLst/>
          </a:prstGeom>
          <a:noFill/>
          <a:ln w="38100">
            <a:solidFill>
              <a:srgbClr val="9D2E0F"/>
            </a:solidFill>
            <a:prstDash val="sysDot"/>
            <a:miter lim="400000"/>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4" name="Rectangle 3"/>
          <p:cNvSpPr/>
          <p:nvPr/>
        </p:nvSpPr>
        <p:spPr>
          <a:xfrm>
            <a:off x="5997847" y="2262887"/>
            <a:ext cx="431528" cy="369332"/>
          </a:xfrm>
          <a:prstGeom prst="rect">
            <a:avLst/>
          </a:prstGeom>
        </p:spPr>
        <p:txBody>
          <a:bodyPr wrap="none">
            <a:spAutoFit/>
          </a:bodyPr>
          <a:lstStyle/>
          <a:p>
            <a:r>
              <a:rPr lang="en-US" altLang="en-US" sz="1800" b="1" dirty="0">
                <a:latin typeface="Times New Roman" charset="0"/>
              </a:rPr>
              <a:t>+1</a:t>
            </a:r>
          </a:p>
        </p:txBody>
      </p:sp>
    </p:spTree>
    <p:extLst>
      <p:ext uri="{BB962C8B-B14F-4D97-AF65-F5344CB8AC3E}">
        <p14:creationId xmlns:p14="http://schemas.microsoft.com/office/powerpoint/2010/main" val="1984191125"/>
      </p:ext>
    </p:extLst>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iterate>
                                    <p:tmAbs val="0"/>
                                  </p:iterate>
                                  <p:childTnLst>
                                    <p:set>
                                      <p:cBhvr>
                                        <p:cTn id="6" fill="hold"/>
                                        <p:tgtEl>
                                          <p:spTgt spid="471"/>
                                        </p:tgtEl>
                                        <p:attrNameLst>
                                          <p:attrName>style.visibility</p:attrName>
                                        </p:attrNameLst>
                                      </p:cBhvr>
                                      <p:to>
                                        <p:strVal val="visible"/>
                                      </p:to>
                                    </p:set>
                                    <p:animEffect transition="in" filter="wipe(left)">
                                      <p:cBhvr>
                                        <p:cTn id="7" dur="500"/>
                                        <p:tgtEl>
                                          <p:spTgt spid="471"/>
                                        </p:tgtEl>
                                      </p:cBhvr>
                                    </p:animEffect>
                                  </p:childTnLst>
                                </p:cTn>
                              </p:par>
                            </p:childTnLst>
                          </p:cTn>
                        </p:par>
                      </p:childTnLst>
                    </p:cTn>
                  </p:par>
                  <p:par>
                    <p:cTn id="8" fill="hold">
                      <p:stCondLst>
                        <p:cond delay="indefinite"/>
                      </p:stCondLst>
                      <p:childTnLst>
                        <p:par>
                          <p:cTn id="9" fill="hold" nodeType="afterGroup">
                            <p:stCondLst>
                              <p:cond delay="0"/>
                            </p:stCondLst>
                            <p:childTnLst>
                              <p:par>
                                <p:cTn id="10" presetID="35" presetClass="emph" presetSubtype="0" repeatCount="4000" fill="hold" grpId="0" nodeType="clickEffect">
                                  <p:stCondLst>
                                    <p:cond delay="0"/>
                                  </p:stCondLst>
                                  <p:childTnLst>
                                    <p:anim calcmode="discrete" valueType="str">
                                      <p:cBhvr>
                                        <p:cTn id="11" dur="1000" fill="hold"/>
                                        <p:tgtEl>
                                          <p:spTgt spid="456"/>
                                        </p:tgtEl>
                                        <p:attrNameLst>
                                          <p:attrName>style.visibility</p:attrName>
                                        </p:attrNameLst>
                                      </p:cBhvr>
                                      <p:tavLst>
                                        <p:tav tm="0">
                                          <p:val>
                                            <p:strVal val="hidden"/>
                                          </p:val>
                                        </p:tav>
                                        <p:tav tm="50000">
                                          <p:val>
                                            <p:strVal val="visible"/>
                                          </p:val>
                                        </p:tav>
                                      </p:tavLst>
                                    </p:anim>
                                  </p:childTnLst>
                                </p:cTn>
                              </p:par>
                              <p:par>
                                <p:cTn id="12" presetID="35" presetClass="emph" presetSubtype="0" repeatCount="4000" fill="hold" grpId="0" nodeType="withEffect">
                                  <p:stCondLst>
                                    <p:cond delay="0"/>
                                  </p:stCondLst>
                                  <p:childTnLst>
                                    <p:anim calcmode="discrete" valueType="str">
                                      <p:cBhvr>
                                        <p:cTn id="13" dur="1000" fill="hold"/>
                                        <p:tgtEl>
                                          <p:spTgt spid="454"/>
                                        </p:tgtEl>
                                        <p:attrNameLst>
                                          <p:attrName>style.visibility</p:attrName>
                                        </p:attrNameLst>
                                      </p:cBhvr>
                                      <p:tavLst>
                                        <p:tav tm="0">
                                          <p:val>
                                            <p:strVal val="hidden"/>
                                          </p:val>
                                        </p:tav>
                                        <p:tav tm="50000">
                                          <p:val>
                                            <p:strVal val="visible"/>
                                          </p:val>
                                        </p:tav>
                                      </p:tavLst>
                                    </p:anim>
                                  </p:childTnLst>
                                </p:cTn>
                              </p:par>
                              <p:par>
                                <p:cTn id="14" presetID="35" presetClass="emph" presetSubtype="0" repeatCount="4000" fill="hold" grpId="0" nodeType="withEffect">
                                  <p:stCondLst>
                                    <p:cond delay="0"/>
                                  </p:stCondLst>
                                  <p:childTnLst>
                                    <p:anim calcmode="discrete" valueType="str">
                                      <p:cBhvr>
                                        <p:cTn id="15" dur="1000" fill="hold"/>
                                        <p:tgtEl>
                                          <p:spTgt spid="57347"/>
                                        </p:tgtEl>
                                        <p:attrNameLst>
                                          <p:attrName>style.visibility</p:attrName>
                                        </p:attrNameLst>
                                      </p:cBhvr>
                                      <p:tavLst>
                                        <p:tav tm="0">
                                          <p:val>
                                            <p:strVal val="hidden"/>
                                          </p:val>
                                        </p:tav>
                                        <p:tav tm="50000">
                                          <p:val>
                                            <p:strVal val="visible"/>
                                          </p:val>
                                        </p:tav>
                                      </p:tavLst>
                                    </p:anim>
                                  </p:childTnLst>
                                </p:cTn>
                              </p:par>
                              <p:par>
                                <p:cTn id="16" presetID="23" presetClass="entr" presetSubtype="32" fill="hold" grpId="0" nodeType="withEffect">
                                  <p:stCondLst>
                                    <p:cond delay="0"/>
                                  </p:stCondLst>
                                  <p:iterate>
                                    <p:tmAbs val="0"/>
                                  </p:iterate>
                                  <p:childTnLst>
                                    <p:set>
                                      <p:cBhvr>
                                        <p:cTn id="17" fill="hold"/>
                                        <p:tgtEl>
                                          <p:spTgt spid="474"/>
                                        </p:tgtEl>
                                        <p:attrNameLst>
                                          <p:attrName>style.visibility</p:attrName>
                                        </p:attrNameLst>
                                      </p:cBhvr>
                                      <p:to>
                                        <p:strVal val="visible"/>
                                      </p:to>
                                    </p:set>
                                    <p:anim calcmode="lin" valueType="num">
                                      <p:cBhvr>
                                        <p:cTn id="18" dur="500" fill="hold"/>
                                        <p:tgtEl>
                                          <p:spTgt spid="474"/>
                                        </p:tgtEl>
                                        <p:attrNameLst>
                                          <p:attrName>ppt_w</p:attrName>
                                        </p:attrNameLst>
                                      </p:cBhvr>
                                      <p:tavLst>
                                        <p:tav tm="0">
                                          <p:val>
                                            <p:strVal val="4*#ppt_w"/>
                                          </p:val>
                                        </p:tav>
                                        <p:tav tm="100000">
                                          <p:val>
                                            <p:strVal val="#ppt_w"/>
                                          </p:val>
                                        </p:tav>
                                      </p:tavLst>
                                    </p:anim>
                                    <p:anim calcmode="lin" valueType="num">
                                      <p:cBhvr>
                                        <p:cTn id="19" dur="500" fill="hold"/>
                                        <p:tgtEl>
                                          <p:spTgt spid="474"/>
                                        </p:tgtEl>
                                        <p:attrNameLst>
                                          <p:attrName>ppt_h</p:attrName>
                                        </p:attrNameLst>
                                      </p:cBhvr>
                                      <p:tavLst>
                                        <p:tav tm="0">
                                          <p:val>
                                            <p:strVal val="4*#ppt_h"/>
                                          </p:val>
                                        </p:tav>
                                        <p:tav tm="100000">
                                          <p:val>
                                            <p:strVal val="#ppt_h"/>
                                          </p:val>
                                        </p:tav>
                                      </p:tavLst>
                                    </p:anim>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8" fill="hold" grpId="0" nodeType="clickEffect">
                                  <p:stCondLst>
                                    <p:cond delay="0"/>
                                  </p:stCondLst>
                                  <p:iterate>
                                    <p:tmAbs val="0"/>
                                  </p:iterate>
                                  <p:childTnLst>
                                    <p:set>
                                      <p:cBhvr>
                                        <p:cTn id="23" fill="hold"/>
                                        <p:tgtEl>
                                          <p:spTgt spid="472"/>
                                        </p:tgtEl>
                                        <p:attrNameLst>
                                          <p:attrName>style.visibility</p:attrName>
                                        </p:attrNameLst>
                                      </p:cBhvr>
                                      <p:to>
                                        <p:strVal val="visible"/>
                                      </p:to>
                                    </p:set>
                                    <p:animEffect transition="in" filter="wipe(left)">
                                      <p:cBhvr>
                                        <p:cTn id="24" dur="500"/>
                                        <p:tgtEl>
                                          <p:spTgt spid="472"/>
                                        </p:tgtEl>
                                      </p:cBhvr>
                                    </p:animEffect>
                                  </p:childTnLst>
                                </p:cTn>
                              </p:par>
                            </p:childTnLst>
                          </p:cTn>
                        </p:par>
                        <p:par>
                          <p:cTn id="25" fill="hold" nodeType="afterGroup">
                            <p:stCondLst>
                              <p:cond delay="500"/>
                            </p:stCondLst>
                            <p:childTnLst>
                              <p:par>
                                <p:cTn id="26" presetID="22" presetClass="entr" presetSubtype="8" fill="hold" grpId="0" nodeType="afterEffect">
                                  <p:stCondLst>
                                    <p:cond delay="0"/>
                                  </p:stCondLst>
                                  <p:iterate>
                                    <p:tmAbs val="0"/>
                                  </p:iterate>
                                  <p:childTnLst>
                                    <p:set>
                                      <p:cBhvr>
                                        <p:cTn id="27" fill="hold"/>
                                        <p:tgtEl>
                                          <p:spTgt spid="475"/>
                                        </p:tgtEl>
                                        <p:attrNameLst>
                                          <p:attrName>style.visibility</p:attrName>
                                        </p:attrNameLst>
                                      </p:cBhvr>
                                      <p:to>
                                        <p:strVal val="visible"/>
                                      </p:to>
                                    </p:set>
                                    <p:animEffect transition="in" filter="wipe(left)">
                                      <p:cBhvr>
                                        <p:cTn id="28" dur="1000"/>
                                        <p:tgtEl>
                                          <p:spTgt spid="475"/>
                                        </p:tgtEl>
                                      </p:cBhvr>
                                    </p:animEffect>
                                  </p:childTnLst>
                                </p:cTn>
                              </p:par>
                            </p:childTnLst>
                          </p:cTn>
                        </p:par>
                        <p:par>
                          <p:cTn id="29" fill="hold" nodeType="afterGroup">
                            <p:stCondLst>
                              <p:cond delay="1500"/>
                            </p:stCondLst>
                            <p:childTnLst>
                              <p:par>
                                <p:cTn id="30" presetID="22" presetClass="entr" presetSubtype="8" fill="hold" grpId="0" nodeType="afterEffect">
                                  <p:stCondLst>
                                    <p:cond delay="0"/>
                                  </p:stCondLst>
                                  <p:iterate>
                                    <p:tmAbs val="0"/>
                                  </p:iterate>
                                  <p:childTnLst>
                                    <p:set>
                                      <p:cBhvr>
                                        <p:cTn id="31" fill="hold"/>
                                        <p:tgtEl>
                                          <p:spTgt spid="473"/>
                                        </p:tgtEl>
                                        <p:attrNameLst>
                                          <p:attrName>style.visibility</p:attrName>
                                        </p:attrNameLst>
                                      </p:cBhvr>
                                      <p:to>
                                        <p:strVal val="visible"/>
                                      </p:to>
                                    </p:set>
                                    <p:animEffect transition="in" filter="wipe(left)">
                                      <p:cBhvr>
                                        <p:cTn id="32" dur="500"/>
                                        <p:tgtEl>
                                          <p:spTgt spid="473"/>
                                        </p:tgtEl>
                                      </p:cBhvr>
                                    </p:animEffect>
                                  </p:childTnLst>
                                </p:cTn>
                              </p:par>
                            </p:childTnLst>
                          </p:cTn>
                        </p:par>
                        <p:par>
                          <p:cTn id="33" fill="hold" nodeType="afterGroup">
                            <p:stCondLst>
                              <p:cond delay="2000"/>
                            </p:stCondLst>
                            <p:childTnLst>
                              <p:par>
                                <p:cTn id="34" presetID="22" presetClass="entr" presetSubtype="8" fill="hold" grpId="0" nodeType="afterEffect">
                                  <p:stCondLst>
                                    <p:cond delay="0"/>
                                  </p:stCondLst>
                                  <p:iterate>
                                    <p:tmAbs val="0"/>
                                  </p:iterate>
                                  <p:childTnLst>
                                    <p:set>
                                      <p:cBhvr>
                                        <p:cTn id="35" fill="hold"/>
                                        <p:tgtEl>
                                          <p:spTgt spid="476"/>
                                        </p:tgtEl>
                                        <p:attrNameLst>
                                          <p:attrName>style.visibility</p:attrName>
                                        </p:attrNameLst>
                                      </p:cBhvr>
                                      <p:to>
                                        <p:strVal val="visible"/>
                                      </p:to>
                                    </p:set>
                                    <p:animEffect transition="in" filter="wipe(left)">
                                      <p:cBhvr>
                                        <p:cTn id="36" dur="1000"/>
                                        <p:tgtEl>
                                          <p:spTgt spid="476"/>
                                        </p:tgtEl>
                                      </p:cBhvr>
                                    </p:animEffect>
                                  </p:childTnLst>
                                </p:cTn>
                              </p:par>
                            </p:childTnLst>
                          </p:cTn>
                        </p:par>
                        <p:par>
                          <p:cTn id="37" fill="hold">
                            <p:stCondLst>
                              <p:cond delay="3000"/>
                            </p:stCondLst>
                            <p:childTnLst>
                              <p:par>
                                <p:cTn id="38" presetID="22" presetClass="entr" presetSubtype="8" fill="hold" grpId="0" nodeType="afterEffect">
                                  <p:stCondLst>
                                    <p:cond delay="0"/>
                                  </p:stCondLst>
                                  <p:iterate>
                                    <p:tmAbs val="0"/>
                                  </p:iterate>
                                  <p:childTnLst>
                                    <p:set>
                                      <p:cBhvr>
                                        <p:cTn id="39" fill="hold"/>
                                        <p:tgtEl>
                                          <p:spTgt spid="41"/>
                                        </p:tgtEl>
                                        <p:attrNameLst>
                                          <p:attrName>style.visibility</p:attrName>
                                        </p:attrNameLst>
                                      </p:cBhvr>
                                      <p:to>
                                        <p:strVal val="visible"/>
                                      </p:to>
                                    </p:set>
                                    <p:animEffect transition="in" filter="wipe(left)">
                                      <p:cBhvr>
                                        <p:cTn id="40" dur="1000"/>
                                        <p:tgtEl>
                                          <p:spTgt spid="41"/>
                                        </p:tgtEl>
                                      </p:cBhvr>
                                    </p:animEffect>
                                  </p:childTnLst>
                                </p:cTn>
                              </p:par>
                            </p:childTnLst>
                          </p:cTn>
                        </p:par>
                        <p:par>
                          <p:cTn id="41" fill="hold">
                            <p:stCondLst>
                              <p:cond delay="4000"/>
                            </p:stCondLst>
                            <p:childTnLst>
                              <p:par>
                                <p:cTn id="42" presetID="2" presetClass="entr" presetSubtype="4" fill="hold" grpId="0" nodeType="after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additive="base">
                                        <p:cTn id="44" dur="1000" fill="hold"/>
                                        <p:tgtEl>
                                          <p:spTgt spid="4"/>
                                        </p:tgtEl>
                                        <p:attrNameLst>
                                          <p:attrName>ppt_x</p:attrName>
                                        </p:attrNameLst>
                                      </p:cBhvr>
                                      <p:tavLst>
                                        <p:tav tm="0">
                                          <p:val>
                                            <p:strVal val="#ppt_x"/>
                                          </p:val>
                                        </p:tav>
                                        <p:tav tm="100000">
                                          <p:val>
                                            <p:strVal val="#ppt_x"/>
                                          </p:val>
                                        </p:tav>
                                      </p:tavLst>
                                    </p:anim>
                                    <p:anim calcmode="lin" valueType="num">
                                      <p:cBhvr additive="base">
                                        <p:cTn id="45"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7" grpId="0" animBg="1"/>
      <p:bldP spid="454" grpId="0" animBg="1"/>
      <p:bldP spid="456" grpId="0" animBg="1"/>
      <p:bldP spid="471" grpId="0" animBg="1"/>
      <p:bldP spid="472" grpId="0" animBg="1"/>
      <p:bldP spid="473" grpId="0" animBg="1"/>
      <p:bldP spid="474" grpId="0" advAuto="0"/>
      <p:bldP spid="475" grpId="0" animBg="1" advAuto="0"/>
      <p:bldP spid="476" grpId="0" animBg="1" advAuto="0"/>
      <p:bldP spid="41" grpId="0" animBg="1"/>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39091" y="972043"/>
            <a:ext cx="3124200" cy="2353564"/>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9016" y="1260670"/>
            <a:ext cx="4076700" cy="206493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9660" y="3435704"/>
            <a:ext cx="4606445" cy="3559526"/>
          </a:xfrm>
          <a:prstGeom prst="rect">
            <a:avLst/>
          </a:prstGeom>
        </p:spPr>
      </p:pic>
      <p:sp>
        <p:nvSpPr>
          <p:cNvPr id="7" name="TextBox 6"/>
          <p:cNvSpPr txBox="1"/>
          <p:nvPr/>
        </p:nvSpPr>
        <p:spPr>
          <a:xfrm>
            <a:off x="2133600" y="3435700"/>
            <a:ext cx="1244251" cy="338554"/>
          </a:xfrm>
          <a:prstGeom prst="rect">
            <a:avLst/>
          </a:prstGeom>
          <a:noFill/>
        </p:spPr>
        <p:txBody>
          <a:bodyPr wrap="none" rtlCol="0">
            <a:spAutoFit/>
          </a:bodyPr>
          <a:lstStyle/>
          <a:p>
            <a:r>
              <a:rPr lang="en-US" sz="1600" b="1" dirty="0">
                <a:solidFill>
                  <a:schemeClr val="accent1">
                    <a:lumMod val="75000"/>
                  </a:schemeClr>
                </a:solidFill>
              </a:rPr>
              <a:t>Broadcast </a:t>
            </a:r>
          </a:p>
        </p:txBody>
      </p:sp>
      <p:sp>
        <p:nvSpPr>
          <p:cNvPr id="8" name="TextBox 7"/>
          <p:cNvSpPr txBox="1"/>
          <p:nvPr/>
        </p:nvSpPr>
        <p:spPr>
          <a:xfrm>
            <a:off x="6298137" y="3406456"/>
            <a:ext cx="1075936" cy="338554"/>
          </a:xfrm>
          <a:prstGeom prst="rect">
            <a:avLst/>
          </a:prstGeom>
          <a:noFill/>
        </p:spPr>
        <p:txBody>
          <a:bodyPr wrap="none" rtlCol="0">
            <a:spAutoFit/>
          </a:bodyPr>
          <a:lstStyle/>
          <a:p>
            <a:r>
              <a:rPr lang="en-US" sz="1600" b="1" dirty="0">
                <a:solidFill>
                  <a:schemeClr val="accent1">
                    <a:lumMod val="75000"/>
                  </a:schemeClr>
                </a:solidFill>
              </a:rPr>
              <a:t>Multicast</a:t>
            </a:r>
          </a:p>
        </p:txBody>
      </p:sp>
      <p:sp>
        <p:nvSpPr>
          <p:cNvPr id="9" name="TextBox 8"/>
          <p:cNvSpPr txBox="1"/>
          <p:nvPr/>
        </p:nvSpPr>
        <p:spPr>
          <a:xfrm>
            <a:off x="6922467" y="4495800"/>
            <a:ext cx="1364476" cy="1077218"/>
          </a:xfrm>
          <a:prstGeom prst="rect">
            <a:avLst/>
          </a:prstGeom>
          <a:noFill/>
        </p:spPr>
        <p:txBody>
          <a:bodyPr wrap="none" rtlCol="0">
            <a:spAutoFit/>
          </a:bodyPr>
          <a:lstStyle/>
          <a:p>
            <a:r>
              <a:rPr lang="en-US" sz="1600" b="1" dirty="0">
                <a:solidFill>
                  <a:schemeClr val="accent1">
                    <a:lumMod val="75000"/>
                  </a:schemeClr>
                </a:solidFill>
              </a:rPr>
              <a:t>Unicast +</a:t>
            </a:r>
          </a:p>
          <a:p>
            <a:r>
              <a:rPr lang="en-US" sz="1600" b="1" dirty="0">
                <a:solidFill>
                  <a:schemeClr val="accent1">
                    <a:lumMod val="75000"/>
                  </a:schemeClr>
                </a:solidFill>
              </a:rPr>
              <a:t>Broadcast +</a:t>
            </a:r>
          </a:p>
          <a:p>
            <a:r>
              <a:rPr lang="en-US" sz="1600" b="1" dirty="0">
                <a:solidFill>
                  <a:schemeClr val="accent1">
                    <a:lumMod val="75000"/>
                  </a:schemeClr>
                </a:solidFill>
              </a:rPr>
              <a:t>Anycast + </a:t>
            </a:r>
          </a:p>
          <a:p>
            <a:r>
              <a:rPr lang="en-US" sz="1600" b="1" dirty="0">
                <a:solidFill>
                  <a:schemeClr val="accent1">
                    <a:lumMod val="75000"/>
                  </a:schemeClr>
                </a:solidFill>
              </a:rPr>
              <a:t>Multicast </a:t>
            </a:r>
          </a:p>
        </p:txBody>
      </p:sp>
    </p:spTree>
    <p:extLst>
      <p:ext uri="{BB962C8B-B14F-4D97-AF65-F5344CB8AC3E}">
        <p14:creationId xmlns:p14="http://schemas.microsoft.com/office/powerpoint/2010/main" val="1965384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Optimal Control: Link Scheduling </a:t>
            </a:r>
          </a:p>
        </p:txBody>
      </p:sp>
      <p:sp>
        <p:nvSpPr>
          <p:cNvPr id="3" name="Content Placeholder 2"/>
          <p:cNvSpPr>
            <a:spLocks noGrp="1"/>
          </p:cNvSpPr>
          <p:nvPr>
            <p:ph idx="1"/>
          </p:nvPr>
        </p:nvSpPr>
        <p:spPr>
          <a:xfrm>
            <a:off x="762000" y="1066800"/>
            <a:ext cx="7848600" cy="4648200"/>
          </a:xfrm>
        </p:spPr>
        <p:txBody>
          <a:bodyPr/>
          <a:lstStyle/>
          <a:p>
            <a:pPr>
              <a:defRPr/>
            </a:pPr>
            <a:r>
              <a:rPr lang="en-US" dirty="0"/>
              <a:t>Similarly, minimizing the upper-bound drift for link-scheduling actions, we get the following activation policy:</a:t>
            </a:r>
          </a:p>
          <a:p>
            <a:pPr>
              <a:defRPr/>
            </a:pPr>
            <a:endParaRPr lang="en-US" dirty="0"/>
          </a:p>
          <a:p>
            <a:pPr>
              <a:defRPr/>
            </a:pPr>
            <a:endParaRPr lang="en-US" dirty="0">
              <a:solidFill>
                <a:schemeClr val="accent2"/>
              </a:solidFill>
            </a:endParaRPr>
          </a:p>
          <a:p>
            <a:pPr>
              <a:defRPr/>
            </a:pPr>
            <a:endParaRPr lang="en-US" dirty="0">
              <a:solidFill>
                <a:schemeClr val="accent2"/>
              </a:solidFill>
            </a:endParaRPr>
          </a:p>
          <a:p>
            <a:pPr marL="0" indent="0">
              <a:buNone/>
              <a:defRPr/>
            </a:pPr>
            <a:r>
              <a:rPr lang="en-US" dirty="0">
                <a:solidFill>
                  <a:schemeClr val="accent1">
                    <a:lumMod val="75000"/>
                  </a:schemeClr>
                </a:solidFill>
              </a:rPr>
              <a:t>               (Max-Weight activation, using virtual queue length)</a:t>
            </a:r>
          </a:p>
          <a:p>
            <a:pPr>
              <a:defRPr/>
            </a:pPr>
            <a:endParaRPr lang="en-US" dirty="0"/>
          </a:p>
          <a:p>
            <a:pPr>
              <a:defRPr/>
            </a:pPr>
            <a:r>
              <a:rPr lang="en-US" dirty="0">
                <a:solidFill>
                  <a:srgbClr val="FF0000"/>
                </a:solidFill>
              </a:rPr>
              <a:t>Example: </a:t>
            </a:r>
            <a:r>
              <a:rPr lang="en-US" dirty="0"/>
              <a:t>For wireless networks with Primary interference constraints the above problem reduces to finding a </a:t>
            </a:r>
            <a:r>
              <a:rPr lang="en-US" dirty="0">
                <a:solidFill>
                  <a:schemeClr val="accent1">
                    <a:lumMod val="75000"/>
                  </a:schemeClr>
                </a:solidFill>
              </a:rPr>
              <a:t>Max-Weight-Matching</a:t>
            </a:r>
            <a:r>
              <a:rPr lang="en-US" dirty="0"/>
              <a:t> in the weighted graph                           </a:t>
            </a:r>
          </a:p>
          <a:p>
            <a:pPr>
              <a:defRPr/>
            </a:pPr>
            <a:endParaRPr lang="en-US" dirty="0"/>
          </a:p>
          <a:p>
            <a:pPr>
              <a:defRPr/>
            </a:pPr>
            <a:endParaRPr lang="en-US" dirty="0"/>
          </a:p>
          <a:p>
            <a:pPr>
              <a:defRPr/>
            </a:pPr>
            <a:endParaRPr lang="en-US" dirty="0"/>
          </a:p>
        </p:txBody>
      </p:sp>
      <p:pic>
        <p:nvPicPr>
          <p:cNvPr id="58372"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82775" y="3727450"/>
            <a:ext cx="14351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3"/>
          <a:stretch>
            <a:fillRect/>
          </a:stretch>
        </p:blipFill>
        <p:spPr>
          <a:xfrm>
            <a:off x="2339360" y="1795759"/>
            <a:ext cx="3832840" cy="562150"/>
          </a:xfrm>
          <a:prstGeom prst="rect">
            <a:avLst/>
          </a:prstGeom>
        </p:spPr>
      </p:pic>
      <p:sp>
        <p:nvSpPr>
          <p:cNvPr id="7" name="Shape 452"/>
          <p:cNvSpPr>
            <a:spLocks noChangeShapeType="1"/>
          </p:cNvSpPr>
          <p:nvPr/>
        </p:nvSpPr>
        <p:spPr bwMode="auto">
          <a:xfrm flipV="1">
            <a:off x="3655088" y="4648200"/>
            <a:ext cx="900113" cy="576263"/>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8" name="Shape 453"/>
          <p:cNvSpPr>
            <a:spLocks noChangeShapeType="1"/>
          </p:cNvSpPr>
          <p:nvPr/>
        </p:nvSpPr>
        <p:spPr bwMode="auto">
          <a:xfrm>
            <a:off x="4904451" y="4646613"/>
            <a:ext cx="800100" cy="471487"/>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9" name="Shape 454"/>
          <p:cNvSpPr>
            <a:spLocks noChangeShapeType="1"/>
          </p:cNvSpPr>
          <p:nvPr/>
        </p:nvSpPr>
        <p:spPr bwMode="auto">
          <a:xfrm flipV="1">
            <a:off x="4917151" y="5389563"/>
            <a:ext cx="787400" cy="5873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10" name="Shape 455"/>
          <p:cNvSpPr>
            <a:spLocks noChangeArrowheads="1"/>
          </p:cNvSpPr>
          <p:nvPr/>
        </p:nvSpPr>
        <p:spPr bwMode="auto">
          <a:xfrm>
            <a:off x="3291551" y="5067300"/>
            <a:ext cx="376237" cy="3968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a</a:t>
            </a:r>
          </a:p>
        </p:txBody>
      </p:sp>
      <p:sp>
        <p:nvSpPr>
          <p:cNvPr id="11" name="Shape 456"/>
          <p:cNvSpPr>
            <a:spLocks noChangeShapeType="1"/>
          </p:cNvSpPr>
          <p:nvPr/>
        </p:nvSpPr>
        <p:spPr bwMode="auto">
          <a:xfrm>
            <a:off x="3667788" y="5384800"/>
            <a:ext cx="874713" cy="62547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12" name="Shape 457"/>
          <p:cNvSpPr>
            <a:spLocks noChangeArrowheads="1"/>
          </p:cNvSpPr>
          <p:nvPr/>
        </p:nvSpPr>
        <p:spPr bwMode="auto">
          <a:xfrm>
            <a:off x="4523451" y="4313238"/>
            <a:ext cx="381000" cy="406400"/>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b</a:t>
            </a:r>
          </a:p>
        </p:txBody>
      </p:sp>
      <p:sp>
        <p:nvSpPr>
          <p:cNvPr id="13" name="Shape 458"/>
          <p:cNvSpPr>
            <a:spLocks noChangeArrowheads="1"/>
          </p:cNvSpPr>
          <p:nvPr/>
        </p:nvSpPr>
        <p:spPr bwMode="auto">
          <a:xfrm>
            <a:off x="4523451" y="5792788"/>
            <a:ext cx="396875" cy="436562"/>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c</a:t>
            </a:r>
          </a:p>
        </p:txBody>
      </p:sp>
      <p:sp>
        <p:nvSpPr>
          <p:cNvPr id="14" name="Shape 459"/>
          <p:cNvSpPr>
            <a:spLocks noChangeArrowheads="1"/>
          </p:cNvSpPr>
          <p:nvPr/>
        </p:nvSpPr>
        <p:spPr bwMode="auto">
          <a:xfrm>
            <a:off x="5645813" y="5060950"/>
            <a:ext cx="400050" cy="384175"/>
          </a:xfrm>
          <a:prstGeom prst="ellipse">
            <a:avLst/>
          </a:prstGeom>
          <a:solidFill>
            <a:srgbClr val="F39E87"/>
          </a:solidFill>
          <a:ln w="15875" cap="rnd">
            <a:solidFill>
              <a:srgbClr val="78230C"/>
            </a:solidFill>
            <a:round/>
            <a:headEnd/>
            <a:tailEnd/>
          </a:ln>
        </p:spPr>
        <p:txBody>
          <a:bodyPr lIns="34289" rIns="34289"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900">
                <a:solidFill>
                  <a:srgbClr val="FFFFFF"/>
                </a:solidFill>
              </a:rPr>
              <a:t>d</a:t>
            </a:r>
          </a:p>
        </p:txBody>
      </p:sp>
      <p:sp>
        <p:nvSpPr>
          <p:cNvPr id="15" name="Shape 460"/>
          <p:cNvSpPr>
            <a:spLocks noChangeShapeType="1"/>
          </p:cNvSpPr>
          <p:nvPr/>
        </p:nvSpPr>
        <p:spPr bwMode="auto">
          <a:xfrm>
            <a:off x="4721888" y="4754563"/>
            <a:ext cx="0" cy="1038225"/>
          </a:xfrm>
          <a:prstGeom prst="line">
            <a:avLst/>
          </a:prstGeom>
          <a:noFill/>
          <a:ln w="38100" cap="rnd">
            <a:solidFill>
              <a:srgbClr val="9D2E0F"/>
            </a:solidFill>
            <a:round/>
            <a:headEnd/>
            <a:tailEnd type="triangle" w="med" len="med"/>
          </a:ln>
          <a:extLst>
            <a:ext uri="{909E8E84-426E-40DD-AFC4-6F175D3DCCD1}">
              <a14:hiddenFill xmlns:a14="http://schemas.microsoft.com/office/drawing/2010/main">
                <a:noFill/>
              </a14:hiddenFill>
            </a:ext>
          </a:extLst>
        </p:spPr>
        <p:txBody>
          <a:bodyPr lIns="34289" rIns="34289"/>
          <a:lstStyle/>
          <a:p>
            <a:endParaRPr lang="en-US"/>
          </a:p>
        </p:txBody>
      </p:sp>
      <p:sp>
        <p:nvSpPr>
          <p:cNvPr id="16" name="Shape 466"/>
          <p:cNvSpPr>
            <a:spLocks noChangeArrowheads="1"/>
          </p:cNvSpPr>
          <p:nvPr/>
        </p:nvSpPr>
        <p:spPr bwMode="auto">
          <a:xfrm>
            <a:off x="3810663" y="4657725"/>
            <a:ext cx="3000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latin typeface="Times New Roman" charset="0"/>
              </a:rPr>
              <a:t>10</a:t>
            </a:r>
          </a:p>
        </p:txBody>
      </p:sp>
      <p:sp>
        <p:nvSpPr>
          <p:cNvPr id="17" name="Shape 467"/>
          <p:cNvSpPr>
            <a:spLocks noChangeArrowheads="1"/>
          </p:cNvSpPr>
          <p:nvPr/>
        </p:nvSpPr>
        <p:spPr bwMode="auto">
          <a:xfrm>
            <a:off x="5334663" y="4657725"/>
            <a:ext cx="287338"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15</a:t>
            </a:r>
          </a:p>
        </p:txBody>
      </p:sp>
      <p:sp>
        <p:nvSpPr>
          <p:cNvPr id="18" name="Shape 468"/>
          <p:cNvSpPr>
            <a:spLocks noChangeArrowheads="1"/>
          </p:cNvSpPr>
          <p:nvPr/>
        </p:nvSpPr>
        <p:spPr bwMode="auto">
          <a:xfrm>
            <a:off x="3810663" y="5800725"/>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5</a:t>
            </a:r>
          </a:p>
        </p:txBody>
      </p:sp>
      <p:sp>
        <p:nvSpPr>
          <p:cNvPr id="19" name="Shape 469"/>
          <p:cNvSpPr>
            <a:spLocks noChangeArrowheads="1"/>
          </p:cNvSpPr>
          <p:nvPr/>
        </p:nvSpPr>
        <p:spPr bwMode="auto">
          <a:xfrm>
            <a:off x="5382288" y="5800725"/>
            <a:ext cx="177800"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700">
                <a:latin typeface="Times New Roman" charset="0"/>
              </a:rPr>
              <a:t>8</a:t>
            </a:r>
          </a:p>
        </p:txBody>
      </p:sp>
      <p:sp>
        <p:nvSpPr>
          <p:cNvPr id="20" name="Shape 470"/>
          <p:cNvSpPr>
            <a:spLocks noChangeArrowheads="1"/>
          </p:cNvSpPr>
          <p:nvPr/>
        </p:nvSpPr>
        <p:spPr bwMode="auto">
          <a:xfrm>
            <a:off x="4810788" y="5127625"/>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C572A759-6A51-4108-AA02-DFA0A04FC94B}">
              <ma14:wrappingTextBoxFlag xmlns:ma14="http://schemas.microsoft.com/office/mac/drawingml/2011/main" xmlns="" val="1"/>
            </a:ext>
          </a:extLst>
        </p:spPr>
        <p:txBody>
          <a:bodyPr wrap="none" lIns="34289" rIns="34289">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dirty="0">
                <a:latin typeface="Times New Roman" charset="0"/>
              </a:rPr>
              <a:t>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837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35" presetClass="emph" presetSubtype="0" repeatCount="4000" fill="hold" grpId="0" nodeType="clickEffect">
                                  <p:stCondLst>
                                    <p:cond delay="0"/>
                                  </p:stCondLst>
                                  <p:childTnLst>
                                    <p:anim calcmode="discrete" valueType="str">
                                      <p:cBhvr>
                                        <p:cTn id="42" dur="1000" fill="hold"/>
                                        <p:tgtEl>
                                          <p:spTgt spid="11"/>
                                        </p:tgtEl>
                                        <p:attrNameLst>
                                          <p:attrName>style.visibility</p:attrName>
                                        </p:attrNameLst>
                                      </p:cBhvr>
                                      <p:tavLst>
                                        <p:tav tm="0">
                                          <p:val>
                                            <p:strVal val="hidden"/>
                                          </p:val>
                                        </p:tav>
                                        <p:tav tm="50000">
                                          <p:val>
                                            <p:strVal val="visible"/>
                                          </p:val>
                                        </p:tav>
                                      </p:tavLst>
                                    </p:anim>
                                  </p:childTnLst>
                                </p:cTn>
                              </p:par>
                              <p:par>
                                <p:cTn id="43" presetID="35" presetClass="emph" presetSubtype="0" repeatCount="4000" fill="hold" grpId="0" nodeType="withEffect">
                                  <p:stCondLst>
                                    <p:cond delay="0"/>
                                  </p:stCondLst>
                                  <p:childTnLst>
                                    <p:anim calcmode="discrete" valueType="str">
                                      <p:cBhvr>
                                        <p:cTn id="44" dur="1000" fill="hold"/>
                                        <p:tgtEl>
                                          <p:spTgt spid="8"/>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8" grpId="0" animBg="1"/>
      <p:bldP spid="8" grpId="1" animBg="1"/>
      <p:bldP spid="9" grpId="0" animBg="1"/>
      <p:bldP spid="10" grpId="0" animBg="1"/>
      <p:bldP spid="11" grpId="0" animBg="1"/>
      <p:bldP spid="11" grpId="1" animBg="1"/>
      <p:bldP spid="12" grpId="0" animBg="1"/>
      <p:bldP spid="13" grpId="0" animBg="1"/>
      <p:bldP spid="14" grpId="0" animBg="1"/>
      <p:bldP spid="15" grpId="0" animBg="1"/>
      <p:bldP spid="16" grpId="0"/>
      <p:bldP spid="17" grpId="0"/>
      <p:bldP spid="18" grpId="0"/>
      <p:bldP spid="19" grpId="0"/>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Theorems: Virtual Queue Stability</a:t>
            </a:r>
          </a:p>
        </p:txBody>
      </p:sp>
      <p:sp>
        <p:nvSpPr>
          <p:cNvPr id="3" name="Content Placeholder 2"/>
          <p:cNvSpPr>
            <a:spLocks noGrp="1"/>
          </p:cNvSpPr>
          <p:nvPr>
            <p:ph idx="1"/>
          </p:nvPr>
        </p:nvSpPr>
        <p:spPr/>
        <p:txBody>
          <a:bodyPr/>
          <a:lstStyle/>
          <a:p>
            <a:r>
              <a:rPr lang="en-US" dirty="0">
                <a:solidFill>
                  <a:schemeClr val="accent1">
                    <a:lumMod val="75000"/>
                  </a:schemeClr>
                </a:solidFill>
              </a:rPr>
              <a:t>Theorem</a:t>
            </a:r>
            <a:r>
              <a:rPr lang="en-US" dirty="0"/>
              <a:t> [Strong Stability of the VQs]: Under the UMW routing and link scheduling scheme, the VQs are strongly stable:</a:t>
            </a:r>
          </a:p>
          <a:p>
            <a:pPr marL="0" indent="0">
              <a:buNone/>
            </a:pPr>
            <a:r>
              <a:rPr lang="en-US" dirty="0"/>
              <a:t> </a:t>
            </a:r>
          </a:p>
          <a:p>
            <a:endParaRPr lang="en-US" dirty="0"/>
          </a:p>
          <a:p>
            <a:endParaRPr lang="en-US" dirty="0"/>
          </a:p>
          <a:p>
            <a:endParaRPr lang="en-US" dirty="0"/>
          </a:p>
          <a:p>
            <a:pPr marL="0" indent="0">
              <a:buNone/>
            </a:pPr>
            <a:r>
              <a:rPr lang="en-US" dirty="0"/>
              <a:t>     This leads to the following sample path result:</a:t>
            </a:r>
          </a:p>
          <a:p>
            <a:endParaRPr lang="en-US" dirty="0"/>
          </a:p>
          <a:p>
            <a:r>
              <a:rPr lang="en-US" dirty="0">
                <a:solidFill>
                  <a:schemeClr val="accent1">
                    <a:lumMod val="75000"/>
                  </a:schemeClr>
                </a:solidFill>
              </a:rPr>
              <a:t>Theorem </a:t>
            </a:r>
            <a:r>
              <a:rPr lang="en-US" dirty="0"/>
              <a:t>[Almost sure bound]: Under UMW the VQs at time t are bounded as follows </a:t>
            </a:r>
          </a:p>
        </p:txBody>
      </p:sp>
      <p:pic>
        <p:nvPicPr>
          <p:cNvPr id="9" name="Picture 8"/>
          <p:cNvPicPr>
            <a:picLocks noChangeAspect="1"/>
          </p:cNvPicPr>
          <p:nvPr/>
        </p:nvPicPr>
        <p:blipFill>
          <a:blip r:embed="rId2"/>
          <a:stretch>
            <a:fillRect/>
          </a:stretch>
        </p:blipFill>
        <p:spPr>
          <a:xfrm>
            <a:off x="2914438" y="4755102"/>
            <a:ext cx="3181562" cy="710088"/>
          </a:xfrm>
          <a:prstGeom prst="rect">
            <a:avLst/>
          </a:prstGeom>
        </p:spPr>
      </p:pic>
      <p:pic>
        <p:nvPicPr>
          <p:cNvPr id="10" name="Picture 9"/>
          <p:cNvPicPr>
            <a:picLocks noChangeAspect="1"/>
          </p:cNvPicPr>
          <p:nvPr/>
        </p:nvPicPr>
        <p:blipFill>
          <a:blip r:embed="rId3"/>
          <a:stretch>
            <a:fillRect/>
          </a:stretch>
        </p:blipFill>
        <p:spPr>
          <a:xfrm>
            <a:off x="2590800" y="2057400"/>
            <a:ext cx="3810000" cy="865909"/>
          </a:xfrm>
          <a:prstGeom prst="rect">
            <a:avLst/>
          </a:prstGeom>
        </p:spPr>
      </p:pic>
    </p:spTree>
    <p:extLst>
      <p:ext uri="{BB962C8B-B14F-4D97-AF65-F5344CB8AC3E}">
        <p14:creationId xmlns:p14="http://schemas.microsoft.com/office/powerpoint/2010/main" val="10111265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Packet Scheduling for Physical Network</a:t>
            </a:r>
          </a:p>
        </p:txBody>
      </p:sp>
      <p:sp>
        <p:nvSpPr>
          <p:cNvPr id="3" name="Content Placeholder 2"/>
          <p:cNvSpPr>
            <a:spLocks noGrp="1"/>
          </p:cNvSpPr>
          <p:nvPr>
            <p:ph idx="1"/>
          </p:nvPr>
        </p:nvSpPr>
        <p:spPr>
          <a:xfrm>
            <a:off x="762000" y="1371600"/>
            <a:ext cx="7772400" cy="4800600"/>
          </a:xfrm>
        </p:spPr>
        <p:txBody>
          <a:bodyPr/>
          <a:lstStyle/>
          <a:p>
            <a:pPr>
              <a:defRPr/>
            </a:pPr>
            <a:r>
              <a:rPr lang="en-US" sz="2000" dirty="0">
                <a:solidFill>
                  <a:schemeClr val="accent1">
                    <a:lumMod val="75000"/>
                  </a:schemeClr>
                </a:solidFill>
              </a:rPr>
              <a:t>The Same</a:t>
            </a:r>
            <a:r>
              <a:rPr lang="en-US" sz="2000" dirty="0"/>
              <a:t> Routing and Scheduling Policy used as in the Virtual Network.</a:t>
            </a:r>
          </a:p>
          <a:p>
            <a:pPr>
              <a:defRPr/>
            </a:pPr>
            <a:endParaRPr lang="en-US" sz="2000" dirty="0"/>
          </a:p>
          <a:p>
            <a:pPr>
              <a:defRPr/>
            </a:pPr>
            <a:r>
              <a:rPr lang="en-US" sz="2000" dirty="0"/>
              <a:t>How do we decide which packet to transmit over a link at any given time slot?  </a:t>
            </a:r>
          </a:p>
          <a:p>
            <a:pPr lvl="1">
              <a:defRPr/>
            </a:pPr>
            <a:r>
              <a:rPr lang="en-US" sz="1800" dirty="0"/>
              <a:t>Why does it matter? Can’t we just use FCFS?</a:t>
            </a:r>
          </a:p>
          <a:p>
            <a:pPr>
              <a:defRPr/>
            </a:pPr>
            <a:endParaRPr lang="en-US" sz="2000" dirty="0"/>
          </a:p>
          <a:p>
            <a:pPr>
              <a:defRPr/>
            </a:pPr>
            <a:r>
              <a:rPr lang="en-US" sz="2000" dirty="0">
                <a:solidFill>
                  <a:schemeClr val="accent1">
                    <a:lumMod val="75000"/>
                  </a:schemeClr>
                </a:solidFill>
              </a:rPr>
              <a:t>Extended Nearest to Origin policy (ENTO):  </a:t>
            </a:r>
            <a:r>
              <a:rPr lang="en-US" sz="2000" dirty="0"/>
              <a:t>When multiple packets contend for an edge, schedule the one which has traversed the least number of edges</a:t>
            </a:r>
          </a:p>
          <a:p>
            <a:pPr lvl="1">
              <a:defRPr/>
            </a:pPr>
            <a:r>
              <a:rPr lang="en-US" sz="1800" dirty="0"/>
              <a:t>Extension of NTO (Gamarnik, ‘98) for an adversarial setting</a:t>
            </a:r>
          </a:p>
          <a:p>
            <a:pPr marL="344487">
              <a:defRPr/>
            </a:pPr>
            <a:endParaRPr lang="en-US" dirty="0"/>
          </a:p>
          <a:p>
            <a:pPr marL="344487">
              <a:defRPr/>
            </a:pPr>
            <a:r>
              <a:rPr lang="en-US" sz="2000" dirty="0">
                <a:solidFill>
                  <a:schemeClr val="accent1">
                    <a:lumMod val="75000"/>
                  </a:schemeClr>
                </a:solidFill>
              </a:rPr>
              <a:t>Theorem</a:t>
            </a:r>
            <a:r>
              <a:rPr lang="en-US" sz="2000" dirty="0">
                <a:solidFill>
                  <a:srgbClr val="C00000"/>
                </a:solidFill>
              </a:rPr>
              <a:t> </a:t>
            </a:r>
            <a:r>
              <a:rPr lang="en-US" sz="2000" dirty="0"/>
              <a:t>[Stability of the Physical Queues] </a:t>
            </a:r>
            <a:r>
              <a:rPr lang="en-US" sz="2000" dirty="0">
                <a:solidFill>
                  <a:srgbClr val="C00000"/>
                </a:solidFill>
              </a:rPr>
              <a:t>: </a:t>
            </a:r>
            <a:r>
              <a:rPr lang="en-US" sz="2000" dirty="0"/>
              <a:t>The overall UMW policy is </a:t>
            </a:r>
            <a:r>
              <a:rPr lang="en-US" sz="2000" dirty="0">
                <a:solidFill>
                  <a:schemeClr val="accent1">
                    <a:lumMod val="75000"/>
                  </a:schemeClr>
                </a:solidFill>
              </a:rPr>
              <a:t>throughput-optimal</a:t>
            </a:r>
            <a:r>
              <a:rPr lang="en-US" sz="2000"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anim calcmode="lin" valueType="num">
                                      <p:cBhvr>
                                        <p:cTn id="13"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8" end="8"/>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Extended NTO : Example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295400"/>
            <a:ext cx="7072745" cy="4632150"/>
          </a:xfrm>
        </p:spPr>
      </p:pic>
    </p:spTree>
    <p:extLst>
      <p:ext uri="{BB962C8B-B14F-4D97-AF65-F5344CB8AC3E}">
        <p14:creationId xmlns:p14="http://schemas.microsoft.com/office/powerpoint/2010/main" val="2086586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Proof of Stability of the Physical Queues </a:t>
            </a:r>
          </a:p>
        </p:txBody>
      </p:sp>
      <p:sp>
        <p:nvSpPr>
          <p:cNvPr id="62466" name="Content Placeholder 2"/>
          <p:cNvSpPr>
            <a:spLocks noGrp="1"/>
          </p:cNvSpPr>
          <p:nvPr>
            <p:ph idx="1"/>
          </p:nvPr>
        </p:nvSpPr>
        <p:spPr/>
        <p:txBody>
          <a:bodyPr/>
          <a:lstStyle/>
          <a:p>
            <a:r>
              <a:rPr lang="en-US" altLang="en-US" dirty="0">
                <a:latin typeface="Times New Roman" charset="0"/>
                <a:ea typeface="ＭＳ Ｐゴシック" charset="-128"/>
                <a:cs typeface="Times New Roman" charset="0"/>
              </a:rPr>
              <a:t> Stability of the VQs imply arrival rate to any physical link is less than the allocated service rate</a:t>
            </a:r>
          </a:p>
          <a:p>
            <a:pPr lvl="1"/>
            <a:r>
              <a:rPr lang="en-US" altLang="en-US" dirty="0">
                <a:latin typeface="Times New Roman" charset="0"/>
                <a:ea typeface="ＭＳ Ｐゴシック" charset="-128"/>
                <a:cs typeface="Times New Roman" charset="0"/>
              </a:rPr>
              <a:t>Generally </a:t>
            </a:r>
            <a:r>
              <a:rPr lang="en-US" altLang="en-US" dirty="0">
                <a:solidFill>
                  <a:schemeClr val="accent1">
                    <a:lumMod val="75000"/>
                  </a:schemeClr>
                </a:solidFill>
                <a:latin typeface="Times New Roman" charset="0"/>
                <a:ea typeface="ＭＳ Ｐゴシック" charset="-128"/>
                <a:cs typeface="Times New Roman" charset="0"/>
              </a:rPr>
              <a:t>not enough </a:t>
            </a:r>
            <a:r>
              <a:rPr lang="en-US" altLang="en-US" dirty="0">
                <a:latin typeface="Times New Roman" charset="0"/>
                <a:ea typeface="ＭＳ Ｐゴシック" charset="-128"/>
                <a:cs typeface="Times New Roman" charset="0"/>
              </a:rPr>
              <a:t>for proving stability</a:t>
            </a:r>
          </a:p>
          <a:p>
            <a:endParaRPr lang="en-US" altLang="en-US" dirty="0">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The complete stability proof relies on a result from adversarial queueing theory [Gamarnik ‘98] for wired networks under NTO policy</a:t>
            </a:r>
          </a:p>
          <a:p>
            <a:endParaRPr lang="en-US" altLang="en-US" dirty="0">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We extend the proof to the wireless setting with ENTO</a:t>
            </a:r>
          </a:p>
          <a:p>
            <a:pPr lvl="1"/>
            <a:r>
              <a:rPr lang="en-US" altLang="en-US" dirty="0">
                <a:latin typeface="Times New Roman" charset="0"/>
                <a:ea typeface="ＭＳ Ｐゴシック" charset="-128"/>
                <a:cs typeface="Times New Roman" charset="0"/>
              </a:rPr>
              <a:t>Sample path argument</a:t>
            </a:r>
          </a:p>
          <a:p>
            <a:pPr lvl="1"/>
            <a:endParaRPr lang="en-US" altLang="en-US" dirty="0">
              <a:latin typeface="Times New Roman" charset="0"/>
              <a:ea typeface="ＭＳ Ｐゴシック" charset="-128"/>
              <a:cs typeface="Times New Roman" charset="0"/>
            </a:endParaRPr>
          </a:p>
          <a:p>
            <a:pPr lvl="1"/>
            <a:r>
              <a:rPr lang="en-US" altLang="en-US" dirty="0">
                <a:latin typeface="Times New Roman" charset="0"/>
                <a:ea typeface="ＭＳ Ｐゴシック" charset="-128"/>
                <a:cs typeface="Times New Roman" charset="0"/>
              </a:rPr>
              <a:t>Induction on the number of packets that are k-hops away from the origin:  </a:t>
            </a:r>
          </a:p>
          <a:p>
            <a:pPr lvl="2"/>
            <a:r>
              <a:rPr lang="en-US" altLang="en-US" dirty="0">
                <a:latin typeface="Times New Roman" charset="0"/>
                <a:ea typeface="ＭＳ Ｐゴシック" charset="-128"/>
                <a:cs typeface="Times New Roman" charset="0"/>
              </a:rPr>
              <a:t>We show that the number of packets that are one hop away from origin is bounded, then use the condition from previous slide to show that the same holds for packets two hops away, etc.</a:t>
            </a:r>
          </a:p>
          <a:p>
            <a:pPr lvl="2"/>
            <a:endParaRPr lang="en-US" altLang="en-US" dirty="0">
              <a:latin typeface="Times New Roman" charset="0"/>
              <a:ea typeface="ＭＳ Ｐゴシック" charset="-128"/>
              <a:cs typeface="Times New Roman" charset="0"/>
            </a:endParaRPr>
          </a:p>
          <a:p>
            <a:pPr lvl="1"/>
            <a:r>
              <a:rPr lang="en-US" altLang="en-US" dirty="0">
                <a:latin typeface="Times New Roman" charset="0"/>
                <a:ea typeface="ＭＳ Ｐゴシック" charset="-128"/>
                <a:cs typeface="Times New Roman" charset="0"/>
              </a:rPr>
              <a:t>Details are in the paper </a:t>
            </a:r>
            <a:endParaRPr lang="en-US" altLang="en-US" dirty="0">
              <a:solidFill>
                <a:schemeClr val="accent1">
                  <a:lumMod val="75000"/>
                </a:schemeClr>
              </a:solidFill>
              <a:latin typeface="Times New Roman" charset="0"/>
              <a:ea typeface="ＭＳ Ｐゴシック" charset="-128"/>
              <a:cs typeface="Times New Roman" charset="0"/>
            </a:endParaRPr>
          </a:p>
          <a:p>
            <a:pPr lvl="1"/>
            <a:endParaRPr lang="en-US" altLang="en-US" dirty="0">
              <a:solidFill>
                <a:schemeClr val="accent1">
                  <a:lumMod val="75000"/>
                </a:schemeClr>
              </a:solidFill>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Generality of the VQ approach : Recent Results </a:t>
            </a:r>
          </a:p>
        </p:txBody>
      </p:sp>
      <p:sp>
        <p:nvSpPr>
          <p:cNvPr id="3" name="Content Placeholder 2"/>
          <p:cNvSpPr>
            <a:spLocks noGrp="1"/>
          </p:cNvSpPr>
          <p:nvPr>
            <p:ph idx="1"/>
          </p:nvPr>
        </p:nvSpPr>
        <p:spPr>
          <a:xfrm>
            <a:off x="762000" y="1371600"/>
            <a:ext cx="7772400" cy="4800600"/>
          </a:xfrm>
        </p:spPr>
        <p:txBody>
          <a:bodyPr/>
          <a:lstStyle/>
          <a:p>
            <a:r>
              <a:rPr lang="en-US" dirty="0"/>
              <a:t>Recently </a:t>
            </a:r>
            <a:r>
              <a:rPr lang="en-US" dirty="0">
                <a:solidFill>
                  <a:schemeClr val="accent1">
                    <a:lumMod val="75000"/>
                  </a:schemeClr>
                </a:solidFill>
              </a:rPr>
              <a:t>(MobiHoc’17) </a:t>
            </a:r>
            <a:r>
              <a:rPr lang="en-US" dirty="0"/>
              <a:t>we developed an optimal broadcast policy for wireless networks with point-to-multipoint links </a:t>
            </a:r>
          </a:p>
          <a:p>
            <a:endParaRPr lang="en-US" dirty="0"/>
          </a:p>
          <a:p>
            <a:endParaRPr lang="en-US" dirty="0"/>
          </a:p>
          <a:p>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Unlike the point-to-point broadcast, </a:t>
            </a:r>
            <a:r>
              <a:rPr lang="en-US" dirty="0">
                <a:solidFill>
                  <a:schemeClr val="accent1">
                    <a:lumMod val="75000"/>
                  </a:schemeClr>
                </a:solidFill>
              </a:rPr>
              <a:t>we prove </a:t>
            </a:r>
            <a:r>
              <a:rPr lang="en-US" dirty="0"/>
              <a:t>that the combinatorial version of this problems is </a:t>
            </a:r>
            <a:r>
              <a:rPr lang="en-US" dirty="0">
                <a:solidFill>
                  <a:srgbClr val="C00000"/>
                </a:solidFill>
              </a:rPr>
              <a:t>NP-hard</a:t>
            </a:r>
          </a:p>
          <a:p>
            <a:endParaRPr lang="en-US" dirty="0">
              <a:solidFill>
                <a:srgbClr val="C00000"/>
              </a:solidFill>
            </a:endParaRPr>
          </a:p>
          <a:p>
            <a:r>
              <a:rPr lang="en-US" dirty="0"/>
              <a:t>Here VQs are associated with each node and we need to solve the </a:t>
            </a:r>
            <a:r>
              <a:rPr lang="en-US" dirty="0">
                <a:solidFill>
                  <a:schemeClr val="accent1">
                    <a:lumMod val="75000"/>
                  </a:schemeClr>
                </a:solidFill>
              </a:rPr>
              <a:t>Minimum Connected Dominating Set </a:t>
            </a:r>
            <a:r>
              <a:rPr lang="en-US" dirty="0"/>
              <a:t>problem for routing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905000"/>
            <a:ext cx="4114800" cy="2341833"/>
          </a:xfrm>
          <a:prstGeom prst="rect">
            <a:avLst/>
          </a:prstGeom>
        </p:spPr>
      </p:pic>
    </p:spTree>
    <p:extLst>
      <p:ext uri="{BB962C8B-B14F-4D97-AF65-F5344CB8AC3E}">
        <p14:creationId xmlns:p14="http://schemas.microsoft.com/office/powerpoint/2010/main" val="10451946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Title 1"/>
          <p:cNvSpPr>
            <a:spLocks noGrp="1"/>
          </p:cNvSpPr>
          <p:nvPr>
            <p:ph type="title"/>
          </p:nvPr>
        </p:nvSpPr>
        <p:spPr/>
        <p:txBody>
          <a:bodyPr/>
          <a:lstStyle/>
          <a:p>
            <a:r>
              <a:rPr lang="en-US" altLang="en-US">
                <a:latin typeface="Times New Roman" charset="0"/>
                <a:ea typeface="ＭＳ Ｐゴシック" charset="-128"/>
                <a:cs typeface="Times New Roman" charset="0"/>
              </a:rPr>
              <a:t>Analysis of the Physical Queues - I </a:t>
            </a:r>
          </a:p>
        </p:txBody>
      </p:sp>
      <p:sp>
        <p:nvSpPr>
          <p:cNvPr id="3" name="Content Placeholder 2"/>
          <p:cNvSpPr>
            <a:spLocks noGrp="1"/>
          </p:cNvSpPr>
          <p:nvPr>
            <p:ph idx="1"/>
          </p:nvPr>
        </p:nvSpPr>
        <p:spPr>
          <a:xfrm>
            <a:off x="762000" y="1371600"/>
            <a:ext cx="8001000" cy="4648200"/>
          </a:xfrm>
        </p:spPr>
        <p:txBody>
          <a:bodyPr/>
          <a:lstStyle/>
          <a:p>
            <a:pPr>
              <a:defRPr/>
            </a:pPr>
            <a:r>
              <a:rPr lang="en-US" dirty="0">
                <a:solidFill>
                  <a:schemeClr val="accent1">
                    <a:lumMod val="75000"/>
                  </a:schemeClr>
                </a:solidFill>
              </a:rPr>
              <a:t>Lemma: </a:t>
            </a:r>
            <a:r>
              <a:rPr lang="en-US" dirty="0"/>
              <a:t>The virtual queues are almost surely rate-stable, i.e.</a:t>
            </a:r>
          </a:p>
          <a:p>
            <a:pPr marL="0" indent="0">
              <a:buFontTx/>
              <a:buNone/>
              <a:defRPr/>
            </a:pPr>
            <a:r>
              <a:rPr lang="en-US" dirty="0"/>
              <a:t> </a:t>
            </a:r>
          </a:p>
          <a:p>
            <a:pPr>
              <a:defRPr/>
            </a:pPr>
            <a:endParaRPr lang="en-US" dirty="0"/>
          </a:p>
          <a:p>
            <a:pPr>
              <a:defRPr/>
            </a:pPr>
            <a:endParaRPr lang="en-US" dirty="0"/>
          </a:p>
          <a:p>
            <a:pPr>
              <a:defRPr/>
            </a:pPr>
            <a:endParaRPr lang="en-US" dirty="0"/>
          </a:p>
          <a:p>
            <a:pPr>
              <a:defRPr/>
            </a:pPr>
            <a:r>
              <a:rPr lang="en-US" dirty="0"/>
              <a:t>Hence for sample paths               with                       , we have the bound</a:t>
            </a:r>
          </a:p>
          <a:p>
            <a:pPr>
              <a:defRPr/>
            </a:pPr>
            <a:endParaRPr lang="en-US" dirty="0"/>
          </a:p>
          <a:p>
            <a:pPr marL="0" indent="0">
              <a:buFontTx/>
              <a:buNone/>
              <a:defRPr/>
            </a:pPr>
            <a:r>
              <a:rPr lang="en-US" dirty="0"/>
              <a:t>                                                                   for some function </a:t>
            </a:r>
          </a:p>
          <a:p>
            <a:pPr marL="0" indent="0">
              <a:buFontTx/>
              <a:buNone/>
              <a:defRPr/>
            </a:pPr>
            <a:endParaRPr lang="en-US" dirty="0"/>
          </a:p>
          <a:p>
            <a:pPr marL="0" indent="0">
              <a:buFontTx/>
              <a:buNone/>
              <a:defRPr/>
            </a:pPr>
            <a:endParaRPr lang="en-US" dirty="0"/>
          </a:p>
          <a:p>
            <a:pPr marL="0" indent="0">
              <a:buFontTx/>
              <a:buNone/>
              <a:defRPr/>
            </a:pPr>
            <a:r>
              <a:rPr lang="en-US" dirty="0"/>
              <a:t>The above result enables us to analyze each sample path of the set      separately and forms the key to our stability analysis of the physical queues.</a:t>
            </a:r>
          </a:p>
          <a:p>
            <a:pPr marL="0" indent="0">
              <a:buFontTx/>
              <a:buNone/>
              <a:defRPr/>
            </a:pPr>
            <a:endParaRPr lang="en-US" dirty="0"/>
          </a:p>
        </p:txBody>
      </p:sp>
      <p:pic>
        <p:nvPicPr>
          <p:cNvPr id="19460"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03538" y="1868581"/>
            <a:ext cx="3586162"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2968765"/>
            <a:ext cx="6715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76800" y="2968765"/>
            <a:ext cx="12192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3" name="Picture 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78075" y="3557610"/>
            <a:ext cx="2232025"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4" name="Picture 9"/>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489700" y="3624285"/>
            <a:ext cx="160020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5" name="Picture 10"/>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89800" y="4594164"/>
            <a:ext cx="200025" cy="18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29857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1" name="Title 1"/>
          <p:cNvSpPr>
            <a:spLocks noGrp="1"/>
          </p:cNvSpPr>
          <p:nvPr>
            <p:ph type="title"/>
          </p:nvPr>
        </p:nvSpPr>
        <p:spPr/>
        <p:txBody>
          <a:bodyPr/>
          <a:lstStyle/>
          <a:p>
            <a:r>
              <a:rPr lang="en-US" altLang="en-US">
                <a:latin typeface="Times New Roman" charset="0"/>
                <a:ea typeface="ＭＳ Ｐゴシック" charset="-128"/>
                <a:cs typeface="Times New Roman" charset="0"/>
              </a:rPr>
              <a:t>Analysis of the Physical Queues - II</a:t>
            </a:r>
          </a:p>
        </p:txBody>
      </p:sp>
      <p:sp>
        <p:nvSpPr>
          <p:cNvPr id="3" name="Content Placeholder 2"/>
          <p:cNvSpPr>
            <a:spLocks noGrp="1"/>
          </p:cNvSpPr>
          <p:nvPr>
            <p:ph idx="1"/>
          </p:nvPr>
        </p:nvSpPr>
        <p:spPr>
          <a:xfrm>
            <a:off x="762000" y="1371600"/>
            <a:ext cx="7924800" cy="5029200"/>
          </a:xfrm>
        </p:spPr>
        <p:txBody>
          <a:bodyPr/>
          <a:lstStyle/>
          <a:p>
            <a:pPr>
              <a:defRPr/>
            </a:pPr>
            <a:r>
              <a:rPr lang="en-US" dirty="0"/>
              <a:t>For any edge                define the </a:t>
            </a:r>
            <a:r>
              <a:rPr lang="en-US" dirty="0">
                <a:solidFill>
                  <a:schemeClr val="accent1">
                    <a:lumMod val="75000"/>
                  </a:schemeClr>
                </a:solidFill>
              </a:rPr>
              <a:t>cumulative arrival and service processes </a:t>
            </a:r>
            <a:r>
              <a:rPr lang="en-US" dirty="0"/>
              <a:t>in the interval               at the virtual queue       as follows:</a:t>
            </a:r>
          </a:p>
          <a:p>
            <a:pPr>
              <a:defRPr/>
            </a:pPr>
            <a:endParaRPr lang="en-US" dirty="0"/>
          </a:p>
          <a:p>
            <a:pPr>
              <a:defRPr/>
            </a:pPr>
            <a:endParaRPr lang="en-US" dirty="0"/>
          </a:p>
          <a:p>
            <a:pPr>
              <a:defRPr/>
            </a:pPr>
            <a:endParaRPr lang="en-US" dirty="0"/>
          </a:p>
          <a:p>
            <a:pPr>
              <a:defRPr/>
            </a:pPr>
            <a:endParaRPr lang="en-US" dirty="0"/>
          </a:p>
          <a:p>
            <a:pPr>
              <a:defRPr/>
            </a:pPr>
            <a:endParaRPr lang="en-US" dirty="0"/>
          </a:p>
          <a:p>
            <a:pPr>
              <a:defRPr/>
            </a:pPr>
            <a:r>
              <a:rPr lang="en-US" dirty="0"/>
              <a:t>By the above definition,                        denotes total number of packets that have been injected into the virtual queue       in the time interval             .</a:t>
            </a:r>
          </a:p>
          <a:p>
            <a:pPr>
              <a:defRPr/>
            </a:pPr>
            <a:endParaRPr lang="en-US" dirty="0"/>
          </a:p>
          <a:p>
            <a:pPr>
              <a:defRPr/>
            </a:pPr>
            <a:r>
              <a:rPr lang="en-US" dirty="0"/>
              <a:t>However, from the description of UMW, </a:t>
            </a:r>
            <a:r>
              <a:rPr lang="en-US" dirty="0">
                <a:solidFill>
                  <a:schemeClr val="accent1">
                    <a:lumMod val="75000"/>
                  </a:schemeClr>
                </a:solidFill>
              </a:rPr>
              <a:t>this is exactly equal to the number of physical packets that have been injected into the network</a:t>
            </a:r>
            <a:r>
              <a:rPr lang="en-US" dirty="0"/>
              <a:t> in the time interval               that wish to cross the edge e in future. Denote this quantity by                                               . </a:t>
            </a:r>
          </a:p>
          <a:p>
            <a:pPr>
              <a:defRPr/>
            </a:pPr>
            <a:endParaRPr lang="en-US" dirty="0"/>
          </a:p>
          <a:p>
            <a:pPr>
              <a:defRPr/>
            </a:pPr>
            <a:r>
              <a:rPr lang="en-US" dirty="0"/>
              <a:t>The same conclusion holds for the cumulative service process            . </a:t>
            </a:r>
          </a:p>
          <a:p>
            <a:pPr>
              <a:defRPr/>
            </a:pPr>
            <a:endParaRPr lang="en-US" dirty="0"/>
          </a:p>
          <a:p>
            <a:pPr>
              <a:defRPr/>
            </a:pPr>
            <a:endParaRPr lang="en-US" dirty="0"/>
          </a:p>
          <a:p>
            <a:pPr>
              <a:defRPr/>
            </a:pPr>
            <a:endParaRPr lang="en-US" dirty="0"/>
          </a:p>
          <a:p>
            <a:pPr marL="0" indent="0">
              <a:buFontTx/>
              <a:buNone/>
              <a:defRPr/>
            </a:pPr>
            <a:endParaRPr lang="en-US" dirty="0"/>
          </a:p>
          <a:p>
            <a:pPr>
              <a:defRPr/>
            </a:pPr>
            <a:endParaRPr lang="en-US" dirty="0"/>
          </a:p>
          <a:p>
            <a:pPr marL="0" indent="0">
              <a:buFontTx/>
              <a:buNone/>
              <a:defRPr/>
            </a:pPr>
            <a:endParaRPr lang="en-US" dirty="0"/>
          </a:p>
        </p:txBody>
      </p:sp>
      <p:pic>
        <p:nvPicPr>
          <p:cNvPr id="20483"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1447800"/>
            <a:ext cx="722313" cy="223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4"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1671638"/>
            <a:ext cx="685800"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41913" y="1633538"/>
            <a:ext cx="33020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81200" y="2224088"/>
            <a:ext cx="5638800" cy="79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7"/>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81400" y="3481388"/>
            <a:ext cx="1219200"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8"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99063" y="3790950"/>
            <a:ext cx="298450"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9" name="Picture 9"/>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496175" y="3808413"/>
            <a:ext cx="65722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0" name="Picture 10"/>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98663" y="4876800"/>
            <a:ext cx="7175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1" name="Picture 11"/>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577975" y="5181600"/>
            <a:ext cx="2536825"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2" name="Picture 13"/>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194550" y="5781675"/>
            <a:ext cx="630238"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2874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r>
              <a:rPr lang="en-US" altLang="en-US">
                <a:latin typeface="Times New Roman" charset="0"/>
                <a:ea typeface="ＭＳ Ｐゴシック" charset="-128"/>
                <a:cs typeface="Times New Roman" charset="0"/>
              </a:rPr>
              <a:t>Analysis of the Physical Queues - III</a:t>
            </a:r>
          </a:p>
        </p:txBody>
      </p:sp>
      <p:sp>
        <p:nvSpPr>
          <p:cNvPr id="3" name="Content Placeholder 2"/>
          <p:cNvSpPr>
            <a:spLocks noGrp="1"/>
          </p:cNvSpPr>
          <p:nvPr>
            <p:ph idx="1"/>
          </p:nvPr>
        </p:nvSpPr>
        <p:spPr>
          <a:xfrm>
            <a:off x="762000" y="1371600"/>
            <a:ext cx="7848600" cy="4953000"/>
          </a:xfrm>
        </p:spPr>
        <p:txBody>
          <a:bodyPr/>
          <a:lstStyle/>
          <a:p>
            <a:pPr>
              <a:defRPr/>
            </a:pPr>
            <a:r>
              <a:rPr lang="en-US" dirty="0"/>
              <a:t>Using Theorem 1,  the previous observation and </a:t>
            </a:r>
            <a:r>
              <a:rPr lang="en-US" dirty="0">
                <a:solidFill>
                  <a:schemeClr val="accent1"/>
                </a:solidFill>
              </a:rPr>
              <a:t>Skorokhod Maps </a:t>
            </a:r>
            <a:r>
              <a:rPr lang="en-US" dirty="0"/>
              <a:t>for the virtual queues, we obtain the following: </a:t>
            </a:r>
          </a:p>
          <a:p>
            <a:pPr>
              <a:defRPr/>
            </a:pPr>
            <a:endParaRPr lang="en-US" dirty="0"/>
          </a:p>
          <a:p>
            <a:pPr>
              <a:defRPr/>
            </a:pPr>
            <a:r>
              <a:rPr lang="en-US" dirty="0">
                <a:solidFill>
                  <a:schemeClr val="accent1">
                    <a:lumMod val="75000"/>
                  </a:schemeClr>
                </a:solidFill>
              </a:rPr>
              <a:t>Theorem 2 : </a:t>
            </a:r>
            <a:r>
              <a:rPr lang="en-US" dirty="0"/>
              <a:t>Almost surely for all sample paths      ,  there exists a non-negative function                               such that for any                       the following holds for all physical queues:</a:t>
            </a:r>
          </a:p>
          <a:p>
            <a:pPr marL="0" indent="0">
              <a:buFontTx/>
              <a:buNone/>
              <a:defRPr/>
            </a:pPr>
            <a:r>
              <a:rPr lang="en-US" dirty="0"/>
              <a:t> </a:t>
            </a:r>
          </a:p>
          <a:p>
            <a:pPr marL="0" indent="0">
              <a:buFontTx/>
              <a:buNone/>
              <a:defRPr/>
            </a:pPr>
            <a:endParaRPr lang="en-US" dirty="0"/>
          </a:p>
          <a:p>
            <a:pPr marL="0" indent="0">
              <a:buFontTx/>
              <a:buNone/>
              <a:defRPr/>
            </a:pPr>
            <a:endParaRPr lang="en-US" dirty="0"/>
          </a:p>
          <a:p>
            <a:pPr marL="0" indent="0">
              <a:buFontTx/>
              <a:buNone/>
              <a:defRPr/>
            </a:pPr>
            <a:endParaRPr lang="en-US" dirty="0"/>
          </a:p>
          <a:p>
            <a:pPr>
              <a:defRPr/>
            </a:pPr>
            <a:r>
              <a:rPr lang="en-US" dirty="0"/>
              <a:t>The previous theorem informally states that the </a:t>
            </a:r>
            <a:r>
              <a:rPr lang="en-US" dirty="0">
                <a:solidFill>
                  <a:schemeClr val="accent1">
                    <a:lumMod val="75000"/>
                  </a:schemeClr>
                </a:solidFill>
              </a:rPr>
              <a:t>rate of arrival of packets at any edge is at most the rate of service offered to the edge almost surely, under the operation of the UMW policy</a:t>
            </a:r>
            <a:r>
              <a:rPr lang="en-US" dirty="0"/>
              <a:t>. </a:t>
            </a:r>
          </a:p>
          <a:p>
            <a:pPr>
              <a:defRPr/>
            </a:pPr>
            <a:endParaRPr lang="en-US" dirty="0"/>
          </a:p>
          <a:p>
            <a:pPr>
              <a:defRPr/>
            </a:pPr>
            <a:r>
              <a:rPr lang="en-US" dirty="0">
                <a:solidFill>
                  <a:schemeClr val="accent1">
                    <a:lumMod val="75000"/>
                  </a:schemeClr>
                </a:solidFill>
              </a:rPr>
              <a:t>Theorem 3 </a:t>
            </a:r>
            <a:r>
              <a:rPr lang="en-US" dirty="0"/>
              <a:t>: Physical Queues are Rate Stable under ENTO. </a:t>
            </a:r>
          </a:p>
        </p:txBody>
      </p:sp>
      <p:pic>
        <p:nvPicPr>
          <p:cNvPr id="21507"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67400" y="2362200"/>
            <a:ext cx="19685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00363" y="2514600"/>
            <a:ext cx="168275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00800" y="2565400"/>
            <a:ext cx="1143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0"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49500" y="3340100"/>
            <a:ext cx="4432300"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93374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hape 492"/>
          <p:cNvSpPr>
            <a:spLocks noGrp="1"/>
          </p:cNvSpPr>
          <p:nvPr>
            <p:ph type="title"/>
          </p:nvPr>
        </p:nvSpPr>
        <p:spPr/>
        <p:txBody>
          <a:bodyPr/>
          <a:lstStyle/>
          <a:p>
            <a:r>
              <a:rPr lang="en-US" altLang="en-US">
                <a:latin typeface="Times New Roman" charset="0"/>
                <a:ea typeface="ＭＳ Ｐゴシック" charset="-128"/>
                <a:cs typeface="Times New Roman" charset="0"/>
              </a:rPr>
              <a:t>Simulation Results (Unicast) </a:t>
            </a:r>
          </a:p>
        </p:txBody>
      </p:sp>
      <p:pic>
        <p:nvPicPr>
          <p:cNvPr id="63490" name="image3.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5175" y="2173288"/>
            <a:ext cx="4111625" cy="2674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pic>
        <p:nvPicPr>
          <p:cNvPr id="63491" name="image4.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76800" y="1911350"/>
            <a:ext cx="4065588" cy="293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63492" name="TextBox 1"/>
          <p:cNvSpPr txBox="1">
            <a:spLocks noChangeArrowheads="1"/>
          </p:cNvSpPr>
          <p:nvPr/>
        </p:nvSpPr>
        <p:spPr bwMode="auto">
          <a:xfrm>
            <a:off x="1103313" y="5110163"/>
            <a:ext cx="36623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solidFill>
                  <a:srgbClr val="FF0000"/>
                </a:solidFill>
                <a:latin typeface="Times New Roman" charset="0"/>
              </a:rPr>
              <a:t>Two Unicast flows : 1 to 8 and 5 to 2 </a:t>
            </a:r>
          </a:p>
        </p:txBody>
      </p:sp>
      <p:sp>
        <p:nvSpPr>
          <p:cNvPr id="63493" name="TextBox 2"/>
          <p:cNvSpPr txBox="1">
            <a:spLocks noChangeArrowheads="1"/>
          </p:cNvSpPr>
          <p:nvPr/>
        </p:nvSpPr>
        <p:spPr bwMode="auto">
          <a:xfrm>
            <a:off x="6477000" y="4910138"/>
            <a:ext cx="13652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800">
                <a:solidFill>
                  <a:srgbClr val="FF0000"/>
                </a:solidFill>
                <a:latin typeface="Times New Roman" charset="0"/>
              </a:rPr>
              <a:t>Load Factor </a:t>
            </a:r>
          </a:p>
        </p:txBody>
      </p:sp>
      <p:sp>
        <p:nvSpPr>
          <p:cNvPr id="63494" name="TextBox 3"/>
          <p:cNvSpPr txBox="1">
            <a:spLocks noChangeArrowheads="1"/>
          </p:cNvSpPr>
          <p:nvPr/>
        </p:nvSpPr>
        <p:spPr bwMode="auto">
          <a:xfrm rot="-5554950">
            <a:off x="4638675" y="3211513"/>
            <a:ext cx="6746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a:solidFill>
                  <a:srgbClr val="C00000"/>
                </a:solidFill>
                <a:latin typeface="Times New Roman" charset="0"/>
              </a:rPr>
              <a:t>Delay</a:t>
            </a:r>
          </a:p>
        </p:txBody>
      </p:sp>
      <p:sp>
        <p:nvSpPr>
          <p:cNvPr id="63495" name="TextBox 4"/>
          <p:cNvSpPr txBox="1">
            <a:spLocks noChangeArrowheads="1"/>
          </p:cNvSpPr>
          <p:nvPr/>
        </p:nvSpPr>
        <p:spPr bwMode="auto">
          <a:xfrm>
            <a:off x="5943600" y="2154238"/>
            <a:ext cx="2035175"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UMW with virtual Queues</a:t>
            </a:r>
          </a:p>
        </p:txBody>
      </p:sp>
      <p:sp>
        <p:nvSpPr>
          <p:cNvPr id="63496" name="TextBox 5"/>
          <p:cNvSpPr txBox="1">
            <a:spLocks noChangeArrowheads="1"/>
          </p:cNvSpPr>
          <p:nvPr/>
        </p:nvSpPr>
        <p:spPr bwMode="auto">
          <a:xfrm>
            <a:off x="5943600" y="2324100"/>
            <a:ext cx="3984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BP</a:t>
            </a:r>
          </a:p>
        </p:txBody>
      </p:sp>
      <p:sp>
        <p:nvSpPr>
          <p:cNvPr id="63497" name="TextBox 6"/>
          <p:cNvSpPr txBox="1">
            <a:spLocks noChangeArrowheads="1"/>
          </p:cNvSpPr>
          <p:nvPr/>
        </p:nvSpPr>
        <p:spPr bwMode="auto">
          <a:xfrm>
            <a:off x="5953125" y="2493963"/>
            <a:ext cx="19304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UMW with Phy. Queues </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723900" y="1143000"/>
            <a:ext cx="7772400" cy="5029200"/>
          </a:xfrm>
        </p:spPr>
        <p:txBody>
          <a:bodyPr/>
          <a:lstStyle/>
          <a:p>
            <a:r>
              <a:rPr lang="en-US" dirty="0"/>
              <a:t>We consider the </a:t>
            </a:r>
            <a:r>
              <a:rPr lang="en-US" dirty="0">
                <a:solidFill>
                  <a:schemeClr val="accent1">
                    <a:lumMod val="75000"/>
                  </a:schemeClr>
                </a:solidFill>
              </a:rPr>
              <a:t>Generalized Flow Problem</a:t>
            </a:r>
          </a:p>
          <a:p>
            <a:pPr lvl="1"/>
            <a:r>
              <a:rPr lang="en-US" dirty="0"/>
              <a:t>Packets may belong to different concurrent sessions including </a:t>
            </a:r>
            <a:r>
              <a:rPr lang="en-US" dirty="0">
                <a:solidFill>
                  <a:schemeClr val="accent1">
                    <a:lumMod val="75000"/>
                  </a:schemeClr>
                </a:solidFill>
              </a:rPr>
              <a:t>unicast, broadcast, multicast or anycast.</a:t>
            </a:r>
            <a:endParaRPr lang="en-US" dirty="0"/>
          </a:p>
          <a:p>
            <a:endParaRPr lang="en-US" dirty="0"/>
          </a:p>
          <a:p>
            <a:r>
              <a:rPr lang="en-US" dirty="0"/>
              <a:t>A fundamental problem with </a:t>
            </a:r>
            <a:r>
              <a:rPr lang="en-US" dirty="0">
                <a:solidFill>
                  <a:schemeClr val="accent1">
                    <a:lumMod val="75000"/>
                  </a:schemeClr>
                </a:solidFill>
              </a:rPr>
              <a:t>numerous applications</a:t>
            </a:r>
          </a:p>
          <a:p>
            <a:endParaRPr lang="en-US" dirty="0"/>
          </a:p>
          <a:p>
            <a:r>
              <a:rPr lang="en-US" dirty="0">
                <a:solidFill>
                  <a:srgbClr val="FF0000"/>
                </a:solidFill>
              </a:rPr>
              <a:t>No </a:t>
            </a:r>
            <a:r>
              <a:rPr lang="en-US" dirty="0"/>
              <a:t>efficient and throughput-optimal algorithm is known apart from the </a:t>
            </a:r>
            <a:r>
              <a:rPr lang="en-US" dirty="0">
                <a:solidFill>
                  <a:schemeClr val="accent1">
                    <a:lumMod val="75000"/>
                  </a:schemeClr>
                </a:solidFill>
              </a:rPr>
              <a:t>unicast</a:t>
            </a:r>
            <a:r>
              <a:rPr lang="en-US" dirty="0">
                <a:solidFill>
                  <a:schemeClr val="accent5">
                    <a:lumMod val="50000"/>
                  </a:schemeClr>
                </a:solidFill>
              </a:rPr>
              <a:t> </a:t>
            </a:r>
            <a:r>
              <a:rPr lang="en-US" dirty="0"/>
              <a:t>problem (</a:t>
            </a:r>
            <a:r>
              <a:rPr lang="en-US" dirty="0">
                <a:solidFill>
                  <a:schemeClr val="accent5">
                    <a:lumMod val="75000"/>
                  </a:schemeClr>
                </a:solidFill>
              </a:rPr>
              <a:t>Backpressure</a:t>
            </a:r>
            <a:r>
              <a:rPr lang="en-US" dirty="0"/>
              <a:t> algorithm [Tassiulas et al </a:t>
            </a:r>
            <a:r>
              <a:rPr lang="fr-FR" dirty="0"/>
              <a:t>’</a:t>
            </a:r>
            <a:r>
              <a:rPr lang="en-US" dirty="0"/>
              <a:t>92], [Sarkar et al, ‘02], [</a:t>
            </a:r>
            <a:r>
              <a:rPr lang="en-US" dirty="0" err="1"/>
              <a:t>Georgiadis</a:t>
            </a:r>
            <a:r>
              <a:rPr lang="en-US" dirty="0"/>
              <a:t> et al., ‘06]).</a:t>
            </a:r>
          </a:p>
          <a:p>
            <a:endParaRPr lang="en-US" dirty="0"/>
          </a:p>
          <a:p>
            <a:pPr lvl="1"/>
            <a:r>
              <a:rPr lang="en-US" dirty="0"/>
              <a:t>   Packet duplications make the problem hard (</a:t>
            </a:r>
            <a:r>
              <a:rPr lang="en-US" dirty="0">
                <a:solidFill>
                  <a:srgbClr val="C00000"/>
                </a:solidFill>
              </a:rPr>
              <a:t>no flow conservations</a:t>
            </a:r>
            <a:r>
              <a:rPr lang="en-US" dirty="0"/>
              <a:t>)</a:t>
            </a:r>
          </a:p>
          <a:p>
            <a:endParaRPr lang="en-US" dirty="0"/>
          </a:p>
          <a:p>
            <a:r>
              <a:rPr lang="en-US" dirty="0"/>
              <a:t>Our contribution: An</a:t>
            </a:r>
            <a:r>
              <a:rPr lang="en-US" dirty="0">
                <a:solidFill>
                  <a:schemeClr val="accent1">
                    <a:lumMod val="75000"/>
                  </a:schemeClr>
                </a:solidFill>
              </a:rPr>
              <a:t> efficient algorithmic paradigm</a:t>
            </a:r>
            <a:r>
              <a:rPr lang="en-US" dirty="0"/>
              <a:t> that solves </a:t>
            </a:r>
            <a:r>
              <a:rPr lang="en-US" dirty="0">
                <a:solidFill>
                  <a:schemeClr val="accent1">
                    <a:lumMod val="75000"/>
                  </a:schemeClr>
                </a:solidFill>
              </a:rPr>
              <a:t>all flow problems </a:t>
            </a:r>
            <a:r>
              <a:rPr lang="en-US" dirty="0"/>
              <a:t>with </a:t>
            </a:r>
            <a:r>
              <a:rPr lang="en-US" i="1" dirty="0"/>
              <a:t>enhanced delay performance.</a:t>
            </a:r>
          </a:p>
          <a:p>
            <a:endParaRPr lang="en-US" dirty="0"/>
          </a:p>
          <a:p>
            <a:endParaRPr lang="en-US" dirty="0"/>
          </a:p>
          <a:p>
            <a:endParaRPr lang="en-US" dirty="0"/>
          </a:p>
        </p:txBody>
      </p:sp>
    </p:spTree>
    <p:extLst>
      <p:ext uri="{BB962C8B-B14F-4D97-AF65-F5344CB8AC3E}">
        <p14:creationId xmlns:p14="http://schemas.microsoft.com/office/powerpoint/2010/main" val="13166476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hape 496"/>
          <p:cNvSpPr>
            <a:spLocks noGrp="1"/>
          </p:cNvSpPr>
          <p:nvPr>
            <p:ph type="title"/>
          </p:nvPr>
        </p:nvSpPr>
        <p:spPr>
          <a:xfrm>
            <a:off x="1077913" y="39688"/>
            <a:ext cx="7138987" cy="960437"/>
          </a:xfrm>
        </p:spPr>
        <p:txBody>
          <a:bodyPr/>
          <a:lstStyle/>
          <a:p>
            <a:r>
              <a:rPr lang="en-US" altLang="en-US" dirty="0">
                <a:latin typeface="Times New Roman" charset="0"/>
                <a:ea typeface="ＭＳ Ｐゴシック" charset="-128"/>
                <a:cs typeface="Times New Roman" charset="0"/>
              </a:rPr>
              <a:t>Simulation Results (Broadcast : Static Network)</a:t>
            </a:r>
          </a:p>
        </p:txBody>
      </p:sp>
      <p:pic>
        <p:nvPicPr>
          <p:cNvPr id="64514" name="image6.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67200" y="2112963"/>
            <a:ext cx="4360863" cy="314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64515" name="TextBox 1"/>
          <p:cNvSpPr txBox="1">
            <a:spLocks noChangeArrowheads="1"/>
          </p:cNvSpPr>
          <p:nvPr/>
        </p:nvSpPr>
        <p:spPr bwMode="auto">
          <a:xfrm>
            <a:off x="6553200" y="2776538"/>
            <a:ext cx="13128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    UMW with</a:t>
            </a:r>
          </a:p>
          <a:p>
            <a:r>
              <a:rPr lang="en-US" altLang="en-US" b="1"/>
              <a:t> Virtual Queues</a:t>
            </a:r>
          </a:p>
        </p:txBody>
      </p:sp>
      <p:sp>
        <p:nvSpPr>
          <p:cNvPr id="64516" name="TextBox 5"/>
          <p:cNvSpPr txBox="1">
            <a:spLocks noChangeArrowheads="1"/>
          </p:cNvSpPr>
          <p:nvPr/>
        </p:nvSpPr>
        <p:spPr bwMode="auto">
          <a:xfrm>
            <a:off x="7010400" y="3968750"/>
            <a:ext cx="119221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b="1"/>
              <a:t>    UMW with</a:t>
            </a:r>
          </a:p>
          <a:p>
            <a:r>
              <a:rPr lang="en-US" altLang="en-US" b="1"/>
              <a:t> Phy.  Queues</a:t>
            </a:r>
          </a:p>
        </p:txBody>
      </p:sp>
      <p:pic>
        <p:nvPicPr>
          <p:cNvPr id="6451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988" y="2112963"/>
            <a:ext cx="2928937" cy="292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p:nvPicPr>
        <p:blipFill>
          <a:blip r:embed="rId4"/>
          <a:stretch>
            <a:fillRect/>
          </a:stretch>
        </p:blipFill>
        <p:spPr>
          <a:xfrm>
            <a:off x="4141554" y="3429000"/>
            <a:ext cx="251292" cy="329279"/>
          </a:xfrm>
          <a:prstGeom prst="rect">
            <a:avLst/>
          </a:prstGeom>
        </p:spPr>
      </p:pic>
      <p:pic>
        <p:nvPicPr>
          <p:cNvPr id="8" name="Picture 7"/>
          <p:cNvPicPr>
            <a:picLocks noChangeAspect="1"/>
          </p:cNvPicPr>
          <p:nvPr/>
        </p:nvPicPr>
        <p:blipFill>
          <a:blip r:embed="rId5"/>
          <a:stretch>
            <a:fillRect/>
          </a:stretch>
        </p:blipFill>
        <p:spPr>
          <a:xfrm>
            <a:off x="6542116" y="5240396"/>
            <a:ext cx="179772" cy="246004"/>
          </a:xfrm>
          <a:prstGeom prst="rect">
            <a:avLst/>
          </a:prstGeom>
        </p:spPr>
      </p:pic>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Simulation Results (Broadcast: Time-varying Network)</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2600" y="1219199"/>
            <a:ext cx="5800140" cy="4875991"/>
          </a:xfrm>
        </p:spPr>
      </p:pic>
      <p:pic>
        <p:nvPicPr>
          <p:cNvPr id="5" name="Picture 4"/>
          <p:cNvPicPr>
            <a:picLocks noChangeAspect="1"/>
          </p:cNvPicPr>
          <p:nvPr/>
        </p:nvPicPr>
        <p:blipFill>
          <a:blip r:embed="rId3"/>
          <a:stretch>
            <a:fillRect/>
          </a:stretch>
        </p:blipFill>
        <p:spPr>
          <a:xfrm>
            <a:off x="4800600" y="5930090"/>
            <a:ext cx="228600" cy="312821"/>
          </a:xfrm>
          <a:prstGeom prst="rect">
            <a:avLst/>
          </a:prstGeom>
        </p:spPr>
      </p:pic>
      <p:pic>
        <p:nvPicPr>
          <p:cNvPr id="6" name="Picture 5"/>
          <p:cNvPicPr>
            <a:picLocks noChangeAspect="1"/>
          </p:cNvPicPr>
          <p:nvPr/>
        </p:nvPicPr>
        <p:blipFill>
          <a:blip r:embed="rId4"/>
          <a:stretch>
            <a:fillRect/>
          </a:stretch>
        </p:blipFill>
        <p:spPr>
          <a:xfrm>
            <a:off x="3117850" y="2438400"/>
            <a:ext cx="1492250" cy="296596"/>
          </a:xfrm>
          <a:prstGeom prst="rect">
            <a:avLst/>
          </a:prstGeom>
        </p:spPr>
      </p:pic>
      <p:pic>
        <p:nvPicPr>
          <p:cNvPr id="7" name="Picture 6"/>
          <p:cNvPicPr>
            <a:picLocks noChangeAspect="1"/>
          </p:cNvPicPr>
          <p:nvPr/>
        </p:nvPicPr>
        <p:blipFill>
          <a:blip r:embed="rId5"/>
          <a:stretch>
            <a:fillRect/>
          </a:stretch>
        </p:blipFill>
        <p:spPr>
          <a:xfrm>
            <a:off x="5181600" y="4343400"/>
            <a:ext cx="1498600" cy="296020"/>
          </a:xfrm>
          <a:prstGeom prst="rect">
            <a:avLst/>
          </a:prstGeom>
        </p:spPr>
      </p:pic>
      <p:pic>
        <p:nvPicPr>
          <p:cNvPr id="8" name="Picture 7"/>
          <p:cNvPicPr>
            <a:picLocks noChangeAspect="1"/>
          </p:cNvPicPr>
          <p:nvPr/>
        </p:nvPicPr>
        <p:blipFill>
          <a:blip r:embed="rId6"/>
          <a:stretch>
            <a:fillRect/>
          </a:stretch>
        </p:blipFill>
        <p:spPr>
          <a:xfrm>
            <a:off x="1752600" y="3389567"/>
            <a:ext cx="320857" cy="420433"/>
          </a:xfrm>
          <a:prstGeom prst="rect">
            <a:avLst/>
          </a:prstGeom>
        </p:spPr>
      </p:pic>
    </p:spTree>
    <p:extLst>
      <p:ext uri="{BB962C8B-B14F-4D97-AF65-F5344CB8AC3E}">
        <p14:creationId xmlns:p14="http://schemas.microsoft.com/office/powerpoint/2010/main" val="19949185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p:txBody>
          <a:bodyPr/>
          <a:lstStyle/>
          <a:p>
            <a:r>
              <a:rPr lang="en-US" altLang="en-US">
                <a:latin typeface="Times New Roman" charset="0"/>
                <a:ea typeface="ＭＳ Ｐゴシック" charset="-128"/>
                <a:cs typeface="Times New Roman" charset="0"/>
              </a:rPr>
              <a:t>Conclusion</a:t>
            </a:r>
          </a:p>
        </p:txBody>
      </p:sp>
      <p:sp>
        <p:nvSpPr>
          <p:cNvPr id="3" name="Content Placeholder 2"/>
          <p:cNvSpPr>
            <a:spLocks noGrp="1"/>
          </p:cNvSpPr>
          <p:nvPr>
            <p:ph idx="1"/>
          </p:nvPr>
        </p:nvSpPr>
        <p:spPr>
          <a:xfrm>
            <a:off x="647700" y="1295400"/>
            <a:ext cx="7924800" cy="4572000"/>
          </a:xfrm>
        </p:spPr>
        <p:txBody>
          <a:bodyPr/>
          <a:lstStyle/>
          <a:p>
            <a:pPr>
              <a:defRPr/>
            </a:pPr>
            <a:r>
              <a:rPr lang="en-US" dirty="0"/>
              <a:t>Our understanding of network control theory has progressed enormously over the past 25 years, starting with the seminal work of Tassiulas et al. in 1992.</a:t>
            </a:r>
          </a:p>
          <a:p>
            <a:pPr>
              <a:defRPr/>
            </a:pPr>
            <a:endParaRPr lang="en-US" dirty="0"/>
          </a:p>
          <a:p>
            <a:pPr>
              <a:defRPr/>
            </a:pPr>
            <a:r>
              <a:rPr lang="en-US" dirty="0">
                <a:solidFill>
                  <a:schemeClr val="accent1">
                    <a:lumMod val="75000"/>
                  </a:schemeClr>
                </a:solidFill>
              </a:rPr>
              <a:t>Universal-Max-Weight (UMW) </a:t>
            </a:r>
            <a:r>
              <a:rPr lang="en-US" dirty="0"/>
              <a:t>is throughput optimal and can be used in a wide range of network flow problems</a:t>
            </a:r>
          </a:p>
          <a:p>
            <a:pPr>
              <a:defRPr/>
            </a:pPr>
            <a:endParaRPr lang="en-US" dirty="0"/>
          </a:p>
          <a:p>
            <a:pPr>
              <a:defRPr/>
            </a:pPr>
            <a:r>
              <a:rPr lang="en-US" dirty="0">
                <a:solidFill>
                  <a:schemeClr val="accent1">
                    <a:lumMod val="75000"/>
                  </a:schemeClr>
                </a:solidFill>
              </a:rPr>
              <a:t>UMW</a:t>
            </a:r>
            <a:r>
              <a:rPr lang="en-US" dirty="0"/>
              <a:t>, specialized to unicast, gives better delay performance over the classical Back-Pressure algorithm</a:t>
            </a:r>
          </a:p>
          <a:p>
            <a:pPr>
              <a:defRPr/>
            </a:pPr>
            <a:endParaRPr lang="en-US" dirty="0"/>
          </a:p>
          <a:p>
            <a:pPr>
              <a:defRPr/>
            </a:pPr>
            <a:r>
              <a:rPr lang="en-US" dirty="0">
                <a:solidFill>
                  <a:schemeClr val="accent1">
                    <a:lumMod val="75000"/>
                  </a:schemeClr>
                </a:solidFill>
              </a:rPr>
              <a:t>Open Problem: </a:t>
            </a:r>
            <a:r>
              <a:rPr lang="en-US" dirty="0"/>
              <a:t>Does the proposed algorithm remain optimal when used in conjunction with the </a:t>
            </a:r>
            <a:r>
              <a:rPr lang="en-US" dirty="0">
                <a:solidFill>
                  <a:schemeClr val="accent1">
                    <a:lumMod val="75000"/>
                  </a:schemeClr>
                </a:solidFill>
              </a:rPr>
              <a:t>Physical Queue lengths</a:t>
            </a:r>
            <a:r>
              <a:rPr lang="en-US" dirty="0"/>
              <a:t>, instead of  the virtual queue-lengths ? </a:t>
            </a:r>
          </a:p>
          <a:p>
            <a:pPr lvl="1">
              <a:defRPr/>
            </a:pPr>
            <a:r>
              <a:rPr lang="en-US" dirty="0"/>
              <a:t>Empirical evidence suggest yes</a:t>
            </a:r>
          </a:p>
          <a:p>
            <a:pPr lvl="1">
              <a:defRPr/>
            </a:pPr>
            <a:r>
              <a:rPr lang="en-US" dirty="0"/>
              <a:t>Leads to a more efficient distributed implementation of UMW</a:t>
            </a:r>
          </a:p>
          <a:p>
            <a:pPr>
              <a:defRPr/>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3"/>
          <p:cNvSpPr>
            <a:spLocks noGrp="1" noChangeArrowheads="1"/>
          </p:cNvSpPr>
          <p:nvPr>
            <p:ph type="title"/>
          </p:nvPr>
        </p:nvSpPr>
        <p:spPr/>
        <p:txBody>
          <a:bodyPr/>
          <a:lstStyle/>
          <a:p>
            <a:r>
              <a:rPr lang="en-US" altLang="en-US" dirty="0">
                <a:latin typeface="Times New Roman" charset="0"/>
                <a:ea typeface="ＭＳ Ｐゴシック" charset="-128"/>
                <a:cs typeface="Times New Roman" charset="0"/>
              </a:rPr>
              <a:t>System Model</a:t>
            </a:r>
          </a:p>
        </p:txBody>
      </p:sp>
      <p:sp>
        <p:nvSpPr>
          <p:cNvPr id="11266" name="Rectangle 14"/>
          <p:cNvSpPr>
            <a:spLocks noGrp="1" noChangeArrowheads="1"/>
          </p:cNvSpPr>
          <p:nvPr>
            <p:ph type="body" idx="1"/>
          </p:nvPr>
        </p:nvSpPr>
        <p:spPr>
          <a:xfrm>
            <a:off x="352425" y="1041400"/>
            <a:ext cx="8791575" cy="5816600"/>
          </a:xfrm>
        </p:spPr>
        <p:txBody>
          <a:bodyPr/>
          <a:lstStyle/>
          <a:p>
            <a:r>
              <a:rPr lang="en-US" altLang="en-US" sz="1600" dirty="0">
                <a:latin typeface="Times New Roman" charset="0"/>
                <a:ea typeface="ＭＳ Ｐゴシック" charset="-128"/>
                <a:cs typeface="Times New Roman" charset="0"/>
              </a:rPr>
              <a:t>Multi-hop wireless network</a:t>
            </a:r>
          </a:p>
          <a:p>
            <a:pPr lvl="1"/>
            <a:r>
              <a:rPr lang="en-US" altLang="en-US" dirty="0">
                <a:latin typeface="Times New Roman" charset="0"/>
                <a:ea typeface="ＭＳ Ｐゴシック" charset="-128"/>
                <a:cs typeface="Times New Roman" charset="0"/>
              </a:rPr>
              <a:t>Only a </a:t>
            </a:r>
            <a:r>
              <a:rPr lang="en-US" altLang="en-US" dirty="0">
                <a:solidFill>
                  <a:schemeClr val="accent1">
                    <a:lumMod val="75000"/>
                  </a:schemeClr>
                </a:solidFill>
                <a:latin typeface="Times New Roman" charset="0"/>
                <a:ea typeface="ＭＳ Ｐゴシック" charset="-128"/>
                <a:cs typeface="Times New Roman" charset="0"/>
              </a:rPr>
              <a:t>subset of the links </a:t>
            </a:r>
            <a:r>
              <a:rPr lang="en-US" altLang="en-US" dirty="0">
                <a:latin typeface="Times New Roman" charset="0"/>
                <a:ea typeface="ＭＳ Ｐゴシック" charset="-128"/>
                <a:cs typeface="Times New Roman" charset="0"/>
              </a:rPr>
              <a:t>may be activated simultaneously, due to interference </a:t>
            </a:r>
            <a:br>
              <a:rPr lang="en-US" altLang="en-US" dirty="0">
                <a:latin typeface="Times New Roman" charset="0"/>
                <a:ea typeface="ＭＳ Ｐゴシック" charset="-128"/>
                <a:cs typeface="Times New Roman" charset="0"/>
              </a:rPr>
            </a:br>
            <a:endParaRPr lang="en-US" altLang="en-US" dirty="0">
              <a:latin typeface="Times New Roman" charset="0"/>
              <a:ea typeface="ＭＳ Ｐゴシック" charset="-128"/>
              <a:cs typeface="Times New Roman" charset="0"/>
            </a:endParaRPr>
          </a:p>
          <a:p>
            <a:pPr lvl="1"/>
            <a:endParaRPr lang="en-US" altLang="en-US" sz="1400"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endParaRPr lang="en-US" altLang="en-US" dirty="0">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Stochastic arrivals – </a:t>
            </a:r>
            <a:r>
              <a:rPr lang="en-US" altLang="en-US" dirty="0" err="1">
                <a:latin typeface="Times New Roman" charset="0"/>
                <a:ea typeface="ＭＳ Ｐゴシック" charset="-128"/>
                <a:cs typeface="Times New Roman" charset="0"/>
              </a:rPr>
              <a:t>i.i.d</a:t>
            </a:r>
            <a:r>
              <a:rPr lang="en-US" altLang="en-US" dirty="0">
                <a:latin typeface="Times New Roman" charset="0"/>
                <a:ea typeface="ＭＳ Ｐゴシック" charset="-128"/>
                <a:cs typeface="Times New Roman" charset="0"/>
              </a:rPr>
              <a:t>. process with arrival rates          for flow c </a:t>
            </a:r>
            <a:r>
              <a:rPr lang="en-US" altLang="en-US" b="0" i="1" dirty="0">
                <a:latin typeface="Times New Roman" charset="0"/>
                <a:ea typeface="ＭＳ Ｐゴシック" charset="-128"/>
                <a:cs typeface="Times New Roman" charset="0"/>
              </a:rPr>
              <a:t>        </a:t>
            </a:r>
            <a:endParaRPr lang="en-US" altLang="en-US" b="0" dirty="0">
              <a:latin typeface="Times New Roman" charset="0"/>
              <a:ea typeface="ＭＳ Ｐゴシック" charset="-128"/>
              <a:cs typeface="Times New Roman" charset="0"/>
            </a:endParaRPr>
          </a:p>
          <a:p>
            <a:pPr lvl="1"/>
            <a:r>
              <a:rPr lang="en-US" altLang="ja-JP" dirty="0">
                <a:latin typeface="Times New Roman" charset="0"/>
                <a:ea typeface="ＭＳ Ｐゴシック" charset="-128"/>
                <a:cs typeface="Times New Roman" charset="0"/>
              </a:rPr>
              <a:t> The vector       is </a:t>
            </a:r>
            <a:r>
              <a:rPr lang="en-US" altLang="ja-JP" dirty="0">
                <a:solidFill>
                  <a:schemeClr val="accent1">
                    <a:lumMod val="75000"/>
                  </a:schemeClr>
                </a:solidFill>
                <a:latin typeface="Times New Roman" charset="0"/>
                <a:ea typeface="ＭＳ Ｐゴシック" charset="-128"/>
                <a:cs typeface="Times New Roman" charset="0"/>
              </a:rPr>
              <a:t>unknown in advance </a:t>
            </a:r>
          </a:p>
          <a:p>
            <a:pPr lvl="1"/>
            <a:endParaRPr lang="en-US" altLang="en-US" dirty="0">
              <a:solidFill>
                <a:schemeClr val="accent2"/>
              </a:solidFill>
              <a:latin typeface="Times New Roman" charset="0"/>
              <a:ea typeface="ＭＳ Ｐゴシック" charset="-128"/>
              <a:cs typeface="Times New Roman" charset="0"/>
            </a:endParaRPr>
          </a:p>
          <a:p>
            <a:pPr lvl="1"/>
            <a:endParaRPr lang="en-US" altLang="en-US" dirty="0">
              <a:solidFill>
                <a:schemeClr val="accent2"/>
              </a:solidFill>
              <a:latin typeface="Times New Roman" charset="0"/>
              <a:ea typeface="ＭＳ Ｐゴシック" charset="-128"/>
              <a:cs typeface="Times New Roman" charset="0"/>
            </a:endParaRPr>
          </a:p>
          <a:p>
            <a:r>
              <a:rPr lang="en-US" altLang="en-US" dirty="0">
                <a:latin typeface="Times New Roman" charset="0"/>
                <a:ea typeface="ＭＳ Ｐゴシック" charset="-128"/>
                <a:cs typeface="Times New Roman" charset="0"/>
              </a:rPr>
              <a:t>Time-slotted system</a:t>
            </a:r>
            <a:r>
              <a:rPr lang="en-US" altLang="en-US" sz="1600" dirty="0">
                <a:latin typeface="Times New Roman" charset="0"/>
                <a:ea typeface="ＭＳ Ｐゴシック" charset="-128"/>
                <a:cs typeface="Times New Roman" charset="0"/>
              </a:rPr>
              <a:t> </a:t>
            </a:r>
          </a:p>
          <a:p>
            <a:pPr lvl="1"/>
            <a:endParaRPr lang="en-US" altLang="en-US" dirty="0">
              <a:solidFill>
                <a:schemeClr val="accent2"/>
              </a:solidFill>
              <a:latin typeface="Times New Roman" charset="0"/>
              <a:ea typeface="ＭＳ Ｐゴシック" charset="-128"/>
              <a:cs typeface="Times New Roman" charset="0"/>
            </a:endParaRPr>
          </a:p>
          <a:p>
            <a:pPr lvl="1"/>
            <a:endParaRPr lang="en-US" altLang="en-US" dirty="0">
              <a:solidFill>
                <a:schemeClr val="accent2"/>
              </a:solidFill>
              <a:latin typeface="Times New Roman" charset="0"/>
              <a:ea typeface="ＭＳ Ｐゴシック" charset="-128"/>
              <a:cs typeface="Times New Roman" charset="0"/>
            </a:endParaRPr>
          </a:p>
        </p:txBody>
      </p:sp>
      <p:grpSp>
        <p:nvGrpSpPr>
          <p:cNvPr id="11267" name="Group 80"/>
          <p:cNvGrpSpPr>
            <a:grpSpLocks/>
          </p:cNvGrpSpPr>
          <p:nvPr/>
        </p:nvGrpSpPr>
        <p:grpSpPr bwMode="auto">
          <a:xfrm>
            <a:off x="5029200" y="5257800"/>
            <a:ext cx="2792413" cy="1371600"/>
            <a:chOff x="2169" y="626"/>
            <a:chExt cx="1759" cy="864"/>
          </a:xfrm>
        </p:grpSpPr>
        <p:sp>
          <p:nvSpPr>
            <p:cNvPr id="11319" name="Line 2"/>
            <p:cNvSpPr>
              <a:spLocks noChangeShapeType="1"/>
            </p:cNvSpPr>
            <p:nvPr/>
          </p:nvSpPr>
          <p:spPr bwMode="auto">
            <a:xfrm>
              <a:off x="2322"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0" name="Line 3"/>
            <p:cNvSpPr>
              <a:spLocks noChangeShapeType="1"/>
            </p:cNvSpPr>
            <p:nvPr/>
          </p:nvSpPr>
          <p:spPr bwMode="auto">
            <a:xfrm>
              <a:off x="2478"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1" name="Line 4"/>
            <p:cNvSpPr>
              <a:spLocks noChangeShapeType="1"/>
            </p:cNvSpPr>
            <p:nvPr/>
          </p:nvSpPr>
          <p:spPr bwMode="auto">
            <a:xfrm>
              <a:off x="2634"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2" name="Line 5"/>
            <p:cNvSpPr>
              <a:spLocks noChangeShapeType="1"/>
            </p:cNvSpPr>
            <p:nvPr/>
          </p:nvSpPr>
          <p:spPr bwMode="auto">
            <a:xfrm>
              <a:off x="2787"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3" name="Line 6"/>
            <p:cNvSpPr>
              <a:spLocks noChangeShapeType="1"/>
            </p:cNvSpPr>
            <p:nvPr/>
          </p:nvSpPr>
          <p:spPr bwMode="auto">
            <a:xfrm>
              <a:off x="2935"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4" name="Line 7"/>
            <p:cNvSpPr>
              <a:spLocks noChangeShapeType="1"/>
            </p:cNvSpPr>
            <p:nvPr/>
          </p:nvSpPr>
          <p:spPr bwMode="auto">
            <a:xfrm>
              <a:off x="3092"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5" name="Rectangle 37"/>
            <p:cNvSpPr>
              <a:spLocks noChangeArrowheads="1"/>
            </p:cNvSpPr>
            <p:nvPr/>
          </p:nvSpPr>
          <p:spPr bwMode="auto">
            <a:xfrm>
              <a:off x="2169" y="752"/>
              <a:ext cx="153" cy="144"/>
            </a:xfrm>
            <a:prstGeom prst="rect">
              <a:avLst/>
            </a:prstGeom>
            <a:solidFill>
              <a:schemeClr val="accent1"/>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26" name="Rectangle 38"/>
            <p:cNvSpPr>
              <a:spLocks noChangeArrowheads="1"/>
            </p:cNvSpPr>
            <p:nvPr/>
          </p:nvSpPr>
          <p:spPr bwMode="auto">
            <a:xfrm>
              <a:off x="2322" y="944"/>
              <a:ext cx="154" cy="144"/>
            </a:xfrm>
            <a:prstGeom prst="rect">
              <a:avLst/>
            </a:prstGeom>
            <a:solidFill>
              <a:schemeClr val="accent2"/>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27" name="Line 39"/>
            <p:cNvSpPr>
              <a:spLocks noChangeShapeType="1"/>
            </p:cNvSpPr>
            <p:nvPr/>
          </p:nvSpPr>
          <p:spPr bwMode="auto">
            <a:xfrm>
              <a:off x="2169" y="626"/>
              <a:ext cx="0" cy="864"/>
            </a:xfrm>
            <a:prstGeom prst="line">
              <a:avLst/>
            </a:prstGeom>
            <a:noFill/>
            <a:ln w="9525">
              <a:solidFill>
                <a:schemeClr val="tx1"/>
              </a:solidFill>
              <a:round/>
              <a:headEnd type="triangle" w="med" len="me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8" name="Line 40"/>
            <p:cNvSpPr>
              <a:spLocks noChangeShapeType="1"/>
            </p:cNvSpPr>
            <p:nvPr/>
          </p:nvSpPr>
          <p:spPr bwMode="auto">
            <a:xfrm>
              <a:off x="3250"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29" name="Line 41"/>
            <p:cNvSpPr>
              <a:spLocks noChangeShapeType="1"/>
            </p:cNvSpPr>
            <p:nvPr/>
          </p:nvSpPr>
          <p:spPr bwMode="auto">
            <a:xfrm>
              <a:off x="3405"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30" name="Line 42"/>
            <p:cNvSpPr>
              <a:spLocks noChangeShapeType="1"/>
            </p:cNvSpPr>
            <p:nvPr/>
          </p:nvSpPr>
          <p:spPr bwMode="auto">
            <a:xfrm>
              <a:off x="3559"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31" name="Line 43"/>
            <p:cNvSpPr>
              <a:spLocks noChangeShapeType="1"/>
            </p:cNvSpPr>
            <p:nvPr/>
          </p:nvSpPr>
          <p:spPr bwMode="auto">
            <a:xfrm>
              <a:off x="3714"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32" name="Line 44"/>
            <p:cNvSpPr>
              <a:spLocks noChangeShapeType="1"/>
            </p:cNvSpPr>
            <p:nvPr/>
          </p:nvSpPr>
          <p:spPr bwMode="auto">
            <a:xfrm>
              <a:off x="3716" y="648"/>
              <a:ext cx="0" cy="842"/>
            </a:xfrm>
            <a:prstGeom prst="line">
              <a:avLst/>
            </a:prstGeom>
            <a:noFill/>
            <a:ln w="9525"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1333" name="Rectangle 45"/>
            <p:cNvSpPr>
              <a:spLocks noChangeArrowheads="1"/>
            </p:cNvSpPr>
            <p:nvPr/>
          </p:nvSpPr>
          <p:spPr bwMode="auto">
            <a:xfrm>
              <a:off x="2479" y="1346"/>
              <a:ext cx="154" cy="144"/>
            </a:xfrm>
            <a:prstGeom prst="rect">
              <a:avLst/>
            </a:prstGeom>
            <a:solidFill>
              <a:srgbClr val="C20A06"/>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4" name="Rectangle 46"/>
            <p:cNvSpPr>
              <a:spLocks noChangeArrowheads="1"/>
            </p:cNvSpPr>
            <p:nvPr/>
          </p:nvSpPr>
          <p:spPr bwMode="auto">
            <a:xfrm>
              <a:off x="2479" y="750"/>
              <a:ext cx="153" cy="144"/>
            </a:xfrm>
            <a:prstGeom prst="rect">
              <a:avLst/>
            </a:prstGeom>
            <a:solidFill>
              <a:schemeClr val="accent1"/>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5" name="Rectangle 47"/>
            <p:cNvSpPr>
              <a:spLocks noChangeArrowheads="1"/>
            </p:cNvSpPr>
            <p:nvPr/>
          </p:nvSpPr>
          <p:spPr bwMode="auto">
            <a:xfrm>
              <a:off x="2935" y="752"/>
              <a:ext cx="155" cy="144"/>
            </a:xfrm>
            <a:prstGeom prst="rect">
              <a:avLst/>
            </a:prstGeom>
            <a:solidFill>
              <a:schemeClr val="accent1"/>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6" name="Rectangle 48"/>
            <p:cNvSpPr>
              <a:spLocks noChangeArrowheads="1"/>
            </p:cNvSpPr>
            <p:nvPr/>
          </p:nvSpPr>
          <p:spPr bwMode="auto">
            <a:xfrm>
              <a:off x="2936" y="944"/>
              <a:ext cx="154" cy="144"/>
            </a:xfrm>
            <a:prstGeom prst="rect">
              <a:avLst/>
            </a:prstGeom>
            <a:solidFill>
              <a:schemeClr val="accent2"/>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7" name="Rectangle 49"/>
            <p:cNvSpPr>
              <a:spLocks noChangeArrowheads="1"/>
            </p:cNvSpPr>
            <p:nvPr/>
          </p:nvSpPr>
          <p:spPr bwMode="auto">
            <a:xfrm>
              <a:off x="2785" y="1346"/>
              <a:ext cx="150" cy="144"/>
            </a:xfrm>
            <a:prstGeom prst="rect">
              <a:avLst/>
            </a:prstGeom>
            <a:solidFill>
              <a:srgbClr val="C20A06"/>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8" name="Rectangle 50"/>
            <p:cNvSpPr>
              <a:spLocks noChangeArrowheads="1"/>
            </p:cNvSpPr>
            <p:nvPr/>
          </p:nvSpPr>
          <p:spPr bwMode="auto">
            <a:xfrm>
              <a:off x="2169" y="1136"/>
              <a:ext cx="153" cy="144"/>
            </a:xfrm>
            <a:prstGeom prst="rect">
              <a:avLst/>
            </a:prstGeom>
            <a:solidFill>
              <a:schemeClr val="hlink"/>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39" name="Rectangle 51"/>
            <p:cNvSpPr>
              <a:spLocks noChangeArrowheads="1"/>
            </p:cNvSpPr>
            <p:nvPr/>
          </p:nvSpPr>
          <p:spPr bwMode="auto">
            <a:xfrm>
              <a:off x="2787" y="1136"/>
              <a:ext cx="147" cy="144"/>
            </a:xfrm>
            <a:prstGeom prst="rect">
              <a:avLst/>
            </a:prstGeom>
            <a:solidFill>
              <a:schemeClr val="hlink"/>
            </a:solidFill>
            <a:ln w="952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40" name="Line 52"/>
            <p:cNvSpPr>
              <a:spLocks noChangeShapeType="1"/>
            </p:cNvSpPr>
            <p:nvPr/>
          </p:nvSpPr>
          <p:spPr bwMode="auto">
            <a:xfrm>
              <a:off x="2171" y="896"/>
              <a:ext cx="175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341" name="Line 53"/>
            <p:cNvSpPr>
              <a:spLocks noChangeShapeType="1"/>
            </p:cNvSpPr>
            <p:nvPr/>
          </p:nvSpPr>
          <p:spPr bwMode="auto">
            <a:xfrm>
              <a:off x="2171" y="1088"/>
              <a:ext cx="175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342" name="Line 54"/>
            <p:cNvSpPr>
              <a:spLocks noChangeShapeType="1"/>
            </p:cNvSpPr>
            <p:nvPr/>
          </p:nvSpPr>
          <p:spPr bwMode="auto">
            <a:xfrm>
              <a:off x="2171" y="1280"/>
              <a:ext cx="175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343" name="Line 55"/>
            <p:cNvSpPr>
              <a:spLocks noChangeShapeType="1"/>
            </p:cNvSpPr>
            <p:nvPr/>
          </p:nvSpPr>
          <p:spPr bwMode="auto">
            <a:xfrm>
              <a:off x="2171" y="1490"/>
              <a:ext cx="1757"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1344" name="Line 56"/>
            <p:cNvSpPr>
              <a:spLocks noChangeShapeType="1"/>
            </p:cNvSpPr>
            <p:nvPr/>
          </p:nvSpPr>
          <p:spPr bwMode="auto">
            <a:xfrm>
              <a:off x="3178" y="1178"/>
              <a:ext cx="409" cy="0"/>
            </a:xfrm>
            <a:prstGeom prst="line">
              <a:avLst/>
            </a:prstGeom>
            <a:noFill/>
            <a:ln w="38100"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endParaRPr lang="en-US"/>
            </a:p>
          </p:txBody>
        </p:sp>
      </p:grpSp>
      <p:grpSp>
        <p:nvGrpSpPr>
          <p:cNvPr id="11268" name="Group 81"/>
          <p:cNvGrpSpPr>
            <a:grpSpLocks/>
          </p:cNvGrpSpPr>
          <p:nvPr/>
        </p:nvGrpSpPr>
        <p:grpSpPr bwMode="auto">
          <a:xfrm>
            <a:off x="762000" y="1752600"/>
            <a:ext cx="7662863" cy="2673350"/>
            <a:chOff x="802" y="1945"/>
            <a:chExt cx="4827" cy="1684"/>
          </a:xfrm>
        </p:grpSpPr>
        <p:grpSp>
          <p:nvGrpSpPr>
            <p:cNvPr id="11269" name="Group 8"/>
            <p:cNvGrpSpPr>
              <a:grpSpLocks/>
            </p:cNvGrpSpPr>
            <p:nvPr/>
          </p:nvGrpSpPr>
          <p:grpSpPr bwMode="auto">
            <a:xfrm>
              <a:off x="2154" y="2192"/>
              <a:ext cx="1848" cy="1310"/>
              <a:chOff x="3734" y="748"/>
              <a:chExt cx="1848" cy="1310"/>
            </a:xfrm>
          </p:grpSpPr>
          <p:cxnSp>
            <p:nvCxnSpPr>
              <p:cNvPr id="11315" name="AutoShape 9"/>
              <p:cNvCxnSpPr>
                <a:cxnSpLocks noChangeShapeType="1"/>
              </p:cNvCxnSpPr>
              <p:nvPr/>
            </p:nvCxnSpPr>
            <p:spPr bwMode="auto">
              <a:xfrm>
                <a:off x="4612" y="748"/>
                <a:ext cx="800" cy="121"/>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316" name="AutoShape 10"/>
              <p:cNvCxnSpPr>
                <a:cxnSpLocks noChangeShapeType="1"/>
              </p:cNvCxnSpPr>
              <p:nvPr/>
            </p:nvCxnSpPr>
            <p:spPr bwMode="auto">
              <a:xfrm flipH="1">
                <a:off x="4646" y="1461"/>
                <a:ext cx="936" cy="36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317" name="AutoShape 11"/>
              <p:cNvCxnSpPr>
                <a:cxnSpLocks noChangeShapeType="1"/>
              </p:cNvCxnSpPr>
              <p:nvPr/>
            </p:nvCxnSpPr>
            <p:spPr bwMode="auto">
              <a:xfrm flipH="1" flipV="1">
                <a:off x="4745" y="1151"/>
                <a:ext cx="576" cy="907"/>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318" name="AutoShape 12"/>
              <p:cNvCxnSpPr>
                <a:cxnSpLocks noChangeShapeType="1"/>
              </p:cNvCxnSpPr>
              <p:nvPr/>
            </p:nvCxnSpPr>
            <p:spPr bwMode="auto">
              <a:xfrm flipH="1" flipV="1">
                <a:off x="3734" y="1368"/>
                <a:ext cx="353" cy="626"/>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grpSp>
        <p:sp>
          <p:nvSpPr>
            <p:cNvPr id="11270" name="Rectangle 15"/>
            <p:cNvSpPr>
              <a:spLocks noChangeArrowheads="1"/>
            </p:cNvSpPr>
            <p:nvPr/>
          </p:nvSpPr>
          <p:spPr bwMode="black">
            <a:xfrm>
              <a:off x="1380" y="1945"/>
              <a:ext cx="92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kumimoji="1" lang="en-US" altLang="en-US" sz="1800" b="1" i="1">
                  <a:latin typeface="Symbol" charset="2"/>
                </a:rPr>
                <a:t>λ</a:t>
              </a:r>
              <a:r>
                <a:rPr kumimoji="1" lang="en-US" altLang="en-US" sz="1800" b="1" baseline="-25000">
                  <a:latin typeface="Times New Roman" charset="0"/>
                </a:rPr>
                <a:t>12 </a:t>
              </a:r>
              <a:r>
                <a:rPr kumimoji="1" lang="en-US" altLang="en-US" sz="1800" b="1">
                  <a:latin typeface="Times New Roman" charset="0"/>
                </a:rPr>
                <a:t>, </a:t>
              </a:r>
              <a:r>
                <a:rPr kumimoji="1" lang="en-US" altLang="en-US" sz="1800" b="1" i="1">
                  <a:latin typeface="Symbol" charset="2"/>
                </a:rPr>
                <a:t>λ</a:t>
              </a:r>
              <a:r>
                <a:rPr kumimoji="1" lang="en-US" altLang="en-US" sz="1800" b="1" baseline="-25000">
                  <a:latin typeface="Times New Roman" charset="0"/>
                </a:rPr>
                <a:t>14</a:t>
              </a:r>
              <a:r>
                <a:rPr kumimoji="1" lang="en-US" altLang="en-US" sz="1800" b="1">
                  <a:latin typeface="Times New Roman" charset="0"/>
                </a:rPr>
                <a:t> , </a:t>
              </a:r>
              <a:r>
                <a:rPr kumimoji="1" lang="en-US" altLang="en-US" sz="1800" b="1" i="1">
                  <a:latin typeface="Symbol" charset="2"/>
                </a:rPr>
                <a:t>λ</a:t>
              </a:r>
              <a:r>
                <a:rPr kumimoji="1" lang="en-US" altLang="en-US" sz="1800" b="1" baseline="-25000">
                  <a:latin typeface="Times New Roman" charset="0"/>
                </a:rPr>
                <a:t>16</a:t>
              </a:r>
              <a:endParaRPr kumimoji="1" lang="en-US" altLang="en-US" sz="1800" b="1">
                <a:latin typeface="Times New Roman" charset="0"/>
              </a:endParaRPr>
            </a:p>
          </p:txBody>
        </p:sp>
        <p:cxnSp>
          <p:nvCxnSpPr>
            <p:cNvPr id="11271" name="AutoShape 16"/>
            <p:cNvCxnSpPr>
              <a:cxnSpLocks noChangeShapeType="1"/>
              <a:stCxn id="11275" idx="2"/>
              <a:endCxn id="11273" idx="6"/>
            </p:cNvCxnSpPr>
            <p:nvPr/>
          </p:nvCxnSpPr>
          <p:spPr bwMode="auto">
            <a:xfrm flipH="1">
              <a:off x="2245" y="2546"/>
              <a:ext cx="770" cy="19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272" name="AutoShape 17"/>
            <p:cNvCxnSpPr>
              <a:cxnSpLocks noChangeShapeType="1"/>
              <a:stCxn id="11274" idx="2"/>
              <a:endCxn id="11273" idx="7"/>
            </p:cNvCxnSpPr>
            <p:nvPr/>
          </p:nvCxnSpPr>
          <p:spPr bwMode="auto">
            <a:xfrm flipH="1">
              <a:off x="2219" y="2194"/>
              <a:ext cx="637" cy="49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273" name="Oval 18"/>
            <p:cNvSpPr>
              <a:spLocks noChangeArrowheads="1"/>
            </p:cNvSpPr>
            <p:nvPr/>
          </p:nvSpPr>
          <p:spPr bwMode="auto">
            <a:xfrm>
              <a:off x="2067" y="2667"/>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2</a:t>
              </a:r>
              <a:endParaRPr lang="he-IL" altLang="en-US" sz="1600">
                <a:solidFill>
                  <a:srgbClr val="000000"/>
                </a:solidFill>
                <a:latin typeface="Times New Roman" charset="0"/>
              </a:endParaRPr>
            </a:p>
          </p:txBody>
        </p:sp>
        <p:sp>
          <p:nvSpPr>
            <p:cNvPr id="11274" name="Oval 19"/>
            <p:cNvSpPr>
              <a:spLocks noChangeArrowheads="1"/>
            </p:cNvSpPr>
            <p:nvPr/>
          </p:nvSpPr>
          <p:spPr bwMode="auto">
            <a:xfrm>
              <a:off x="2856" y="2120"/>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1</a:t>
              </a:r>
              <a:endParaRPr lang="he-IL" altLang="en-US" sz="1600">
                <a:solidFill>
                  <a:srgbClr val="000000"/>
                </a:solidFill>
                <a:latin typeface="Times New Roman" charset="0"/>
              </a:endParaRPr>
            </a:p>
          </p:txBody>
        </p:sp>
        <p:sp>
          <p:nvSpPr>
            <p:cNvPr id="11275" name="Oval 20"/>
            <p:cNvSpPr>
              <a:spLocks noChangeArrowheads="1"/>
            </p:cNvSpPr>
            <p:nvPr/>
          </p:nvSpPr>
          <p:spPr bwMode="auto">
            <a:xfrm>
              <a:off x="3015" y="2472"/>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3</a:t>
              </a:r>
              <a:endParaRPr lang="he-IL" altLang="en-US" sz="1600">
                <a:solidFill>
                  <a:srgbClr val="000000"/>
                </a:solidFill>
                <a:latin typeface="Times New Roman" charset="0"/>
              </a:endParaRPr>
            </a:p>
          </p:txBody>
        </p:sp>
        <p:cxnSp>
          <p:nvCxnSpPr>
            <p:cNvPr id="11276" name="AutoShape 21"/>
            <p:cNvCxnSpPr>
              <a:cxnSpLocks noChangeShapeType="1"/>
              <a:stCxn id="11275" idx="7"/>
              <a:endCxn id="11281" idx="3"/>
            </p:cNvCxnSpPr>
            <p:nvPr/>
          </p:nvCxnSpPr>
          <p:spPr bwMode="auto">
            <a:xfrm flipV="1">
              <a:off x="3167" y="2366"/>
              <a:ext cx="692" cy="12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277" name="AutoShape 22"/>
            <p:cNvCxnSpPr>
              <a:cxnSpLocks noChangeShapeType="1"/>
              <a:stCxn id="11278" idx="1"/>
              <a:endCxn id="11273" idx="5"/>
            </p:cNvCxnSpPr>
            <p:nvPr/>
          </p:nvCxnSpPr>
          <p:spPr bwMode="auto">
            <a:xfrm flipH="1" flipV="1">
              <a:off x="2219" y="2792"/>
              <a:ext cx="697" cy="429"/>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278" name="Oval 23"/>
            <p:cNvSpPr>
              <a:spLocks noChangeArrowheads="1"/>
            </p:cNvSpPr>
            <p:nvPr/>
          </p:nvSpPr>
          <p:spPr bwMode="auto">
            <a:xfrm>
              <a:off x="2890" y="3200"/>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5</a:t>
              </a:r>
              <a:endParaRPr lang="he-IL" altLang="en-US" sz="1600">
                <a:solidFill>
                  <a:srgbClr val="000000"/>
                </a:solidFill>
                <a:latin typeface="Times New Roman" charset="0"/>
              </a:endParaRPr>
            </a:p>
          </p:txBody>
        </p:sp>
        <p:sp>
          <p:nvSpPr>
            <p:cNvPr id="11279" name="Oval 24"/>
            <p:cNvSpPr>
              <a:spLocks noChangeArrowheads="1"/>
            </p:cNvSpPr>
            <p:nvPr/>
          </p:nvSpPr>
          <p:spPr bwMode="auto">
            <a:xfrm>
              <a:off x="4004" y="2833"/>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6</a:t>
              </a:r>
              <a:endParaRPr lang="he-IL" altLang="en-US" sz="1600">
                <a:solidFill>
                  <a:srgbClr val="000000"/>
                </a:solidFill>
                <a:latin typeface="Times New Roman" charset="0"/>
              </a:endParaRPr>
            </a:p>
          </p:txBody>
        </p:sp>
        <p:cxnSp>
          <p:nvCxnSpPr>
            <p:cNvPr id="11280" name="AutoShape 25"/>
            <p:cNvCxnSpPr>
              <a:cxnSpLocks noChangeShapeType="1"/>
              <a:stCxn id="11281" idx="4"/>
              <a:endCxn id="11279" idx="0"/>
            </p:cNvCxnSpPr>
            <p:nvPr/>
          </p:nvCxnSpPr>
          <p:spPr bwMode="auto">
            <a:xfrm>
              <a:off x="3923" y="2388"/>
              <a:ext cx="170" cy="44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281" name="Oval 26"/>
            <p:cNvSpPr>
              <a:spLocks noChangeArrowheads="1"/>
            </p:cNvSpPr>
            <p:nvPr/>
          </p:nvSpPr>
          <p:spPr bwMode="auto">
            <a:xfrm>
              <a:off x="3834" y="2241"/>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4</a:t>
              </a:r>
              <a:endParaRPr lang="he-IL" altLang="en-US" sz="1600">
                <a:solidFill>
                  <a:srgbClr val="000000"/>
                </a:solidFill>
                <a:latin typeface="Times New Roman" charset="0"/>
              </a:endParaRPr>
            </a:p>
          </p:txBody>
        </p:sp>
        <p:sp>
          <p:nvSpPr>
            <p:cNvPr id="11282" name="Oval 27"/>
            <p:cNvSpPr>
              <a:spLocks noChangeArrowheads="1"/>
            </p:cNvSpPr>
            <p:nvPr/>
          </p:nvSpPr>
          <p:spPr bwMode="auto">
            <a:xfrm>
              <a:off x="2420" y="3440"/>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7</a:t>
              </a:r>
              <a:endParaRPr lang="he-IL" altLang="en-US" sz="1600">
                <a:solidFill>
                  <a:srgbClr val="000000"/>
                </a:solidFill>
                <a:latin typeface="Times New Roman" charset="0"/>
              </a:endParaRPr>
            </a:p>
          </p:txBody>
        </p:sp>
        <p:sp>
          <p:nvSpPr>
            <p:cNvPr id="11283" name="Oval 28"/>
            <p:cNvSpPr>
              <a:spLocks noChangeArrowheads="1"/>
            </p:cNvSpPr>
            <p:nvPr/>
          </p:nvSpPr>
          <p:spPr bwMode="auto">
            <a:xfrm>
              <a:off x="3717" y="3482"/>
              <a:ext cx="178" cy="147"/>
            </a:xfrm>
            <a:prstGeom prst="ellipse">
              <a:avLst/>
            </a:prstGeom>
            <a:solidFill>
              <a:schemeClr val="accent2"/>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8</a:t>
              </a:r>
              <a:endParaRPr lang="he-IL" altLang="en-US" sz="1600">
                <a:solidFill>
                  <a:srgbClr val="000000"/>
                </a:solidFill>
                <a:latin typeface="Times New Roman" charset="0"/>
              </a:endParaRPr>
            </a:p>
          </p:txBody>
        </p:sp>
        <p:cxnSp>
          <p:nvCxnSpPr>
            <p:cNvPr id="11284" name="AutoShape 29"/>
            <p:cNvCxnSpPr>
              <a:cxnSpLocks noChangeShapeType="1"/>
              <a:stCxn id="11275" idx="4"/>
              <a:endCxn id="11278" idx="0"/>
            </p:cNvCxnSpPr>
            <p:nvPr/>
          </p:nvCxnSpPr>
          <p:spPr bwMode="auto">
            <a:xfrm flipH="1">
              <a:off x="2980" y="2619"/>
              <a:ext cx="125" cy="581"/>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285" name="AutoShape 30"/>
            <p:cNvCxnSpPr>
              <a:cxnSpLocks noChangeShapeType="1"/>
              <a:stCxn id="11279" idx="4"/>
              <a:endCxn id="11283" idx="7"/>
            </p:cNvCxnSpPr>
            <p:nvPr/>
          </p:nvCxnSpPr>
          <p:spPr bwMode="auto">
            <a:xfrm flipH="1">
              <a:off x="3869" y="2980"/>
              <a:ext cx="224" cy="524"/>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286" name="AutoShape 31"/>
            <p:cNvCxnSpPr>
              <a:cxnSpLocks noChangeShapeType="1"/>
              <a:stCxn id="11278" idx="5"/>
              <a:endCxn id="11283" idx="2"/>
            </p:cNvCxnSpPr>
            <p:nvPr/>
          </p:nvCxnSpPr>
          <p:spPr bwMode="auto">
            <a:xfrm>
              <a:off x="3043" y="3325"/>
              <a:ext cx="674" cy="231"/>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1287" name="AutoShape 32"/>
            <p:cNvCxnSpPr>
              <a:cxnSpLocks noChangeShapeType="1"/>
              <a:stCxn id="11283" idx="3"/>
              <a:endCxn id="11282" idx="6"/>
            </p:cNvCxnSpPr>
            <p:nvPr/>
          </p:nvCxnSpPr>
          <p:spPr bwMode="auto">
            <a:xfrm flipH="1" flipV="1">
              <a:off x="2598" y="3514"/>
              <a:ext cx="1145" cy="9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1288" name="Line 33"/>
            <p:cNvSpPr>
              <a:spLocks noChangeShapeType="1"/>
            </p:cNvSpPr>
            <p:nvPr/>
          </p:nvSpPr>
          <p:spPr bwMode="auto">
            <a:xfrm>
              <a:off x="954" y="2917"/>
              <a:ext cx="71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289" name="Rectangle 34"/>
            <p:cNvSpPr>
              <a:spLocks noChangeArrowheads="1"/>
            </p:cNvSpPr>
            <p:nvPr/>
          </p:nvSpPr>
          <p:spPr bwMode="black">
            <a:xfrm>
              <a:off x="866" y="2658"/>
              <a:ext cx="92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kumimoji="1" lang="en-US" altLang="en-US" sz="1800" b="1" i="1">
                  <a:latin typeface="Symbol" charset="2"/>
                </a:rPr>
                <a:t>λ</a:t>
              </a:r>
              <a:r>
                <a:rPr kumimoji="1" lang="en-US" altLang="en-US" sz="1800" b="1" baseline="-25000">
                  <a:latin typeface="Times New Roman" charset="0"/>
                </a:rPr>
                <a:t>21 </a:t>
              </a:r>
              <a:r>
                <a:rPr kumimoji="1" lang="en-US" altLang="en-US" sz="1800" b="1">
                  <a:latin typeface="Times New Roman" charset="0"/>
                </a:rPr>
                <a:t>, </a:t>
              </a:r>
              <a:r>
                <a:rPr kumimoji="1" lang="en-US" altLang="en-US" sz="1800" b="1" i="1">
                  <a:latin typeface="Symbol" charset="2"/>
                </a:rPr>
                <a:t>λ</a:t>
              </a:r>
              <a:r>
                <a:rPr kumimoji="1" lang="en-US" altLang="en-US" sz="1800" b="1" baseline="-25000">
                  <a:latin typeface="Times New Roman" charset="0"/>
                </a:rPr>
                <a:t>24</a:t>
              </a:r>
              <a:r>
                <a:rPr kumimoji="1" lang="en-US" altLang="en-US" sz="1800" b="1">
                  <a:latin typeface="Times New Roman" charset="0"/>
                </a:rPr>
                <a:t> , </a:t>
              </a:r>
              <a:r>
                <a:rPr kumimoji="1" lang="en-US" altLang="en-US" sz="1800" b="1" i="1">
                  <a:latin typeface="Symbol" charset="2"/>
                </a:rPr>
                <a:t>λ</a:t>
              </a:r>
              <a:r>
                <a:rPr kumimoji="1" lang="en-US" altLang="en-US" sz="1800" b="1" baseline="-25000">
                  <a:latin typeface="Times New Roman" charset="0"/>
                </a:rPr>
                <a:t>28</a:t>
              </a:r>
              <a:endParaRPr kumimoji="1" lang="en-US" altLang="en-US" sz="1800" b="1">
                <a:latin typeface="Times New Roman" charset="0"/>
              </a:endParaRPr>
            </a:p>
          </p:txBody>
        </p:sp>
        <p:sp>
          <p:nvSpPr>
            <p:cNvPr id="11290" name="Rectangle 35"/>
            <p:cNvSpPr>
              <a:spLocks noChangeArrowheads="1"/>
            </p:cNvSpPr>
            <p:nvPr/>
          </p:nvSpPr>
          <p:spPr bwMode="black">
            <a:xfrm>
              <a:off x="4707" y="2596"/>
              <a:ext cx="92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kumimoji="1" lang="en-US" altLang="en-US" sz="1800" b="1" i="1">
                  <a:latin typeface="Symbol" charset="2"/>
                </a:rPr>
                <a:t>λ</a:t>
              </a:r>
              <a:r>
                <a:rPr kumimoji="1" lang="en-US" altLang="en-US" sz="1800" b="1" baseline="-25000">
                  <a:latin typeface="Times New Roman" charset="0"/>
                </a:rPr>
                <a:t>6</a:t>
              </a:r>
              <a:r>
                <a:rPr kumimoji="1" lang="en-US" altLang="en-US" sz="1800" b="1" i="1" baseline="-25000">
                  <a:latin typeface="Times New Roman" charset="0"/>
                </a:rPr>
                <a:t>i</a:t>
              </a:r>
              <a:r>
                <a:rPr kumimoji="1" lang="en-US" altLang="en-US" sz="1800" b="1" baseline="-25000">
                  <a:latin typeface="Times New Roman" charset="0"/>
                </a:rPr>
                <a:t> </a:t>
              </a:r>
              <a:r>
                <a:rPr kumimoji="1" lang="en-US" altLang="en-US" sz="1800" b="1">
                  <a:latin typeface="Times New Roman" charset="0"/>
                </a:rPr>
                <a:t>, </a:t>
              </a:r>
              <a:r>
                <a:rPr kumimoji="1" lang="en-US" altLang="en-US" sz="1800" b="1" i="1">
                  <a:latin typeface="Symbol" charset="2"/>
                </a:rPr>
                <a:t>...</a:t>
              </a:r>
              <a:endParaRPr kumimoji="1" lang="en-US" altLang="en-US" sz="1800" b="1">
                <a:latin typeface="Times New Roman" charset="0"/>
              </a:endParaRPr>
            </a:p>
          </p:txBody>
        </p:sp>
        <p:sp>
          <p:nvSpPr>
            <p:cNvPr id="11291" name="Line 36"/>
            <p:cNvSpPr>
              <a:spLocks noChangeShapeType="1"/>
            </p:cNvSpPr>
            <p:nvPr/>
          </p:nvSpPr>
          <p:spPr bwMode="auto">
            <a:xfrm>
              <a:off x="1462" y="2225"/>
              <a:ext cx="714"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nvGrpSpPr>
            <p:cNvPr id="11292" name="Group 57"/>
            <p:cNvGrpSpPr>
              <a:grpSpLocks/>
            </p:cNvGrpSpPr>
            <p:nvPr/>
          </p:nvGrpSpPr>
          <p:grpSpPr bwMode="auto">
            <a:xfrm>
              <a:off x="1743" y="2848"/>
              <a:ext cx="363" cy="132"/>
              <a:chOff x="1659" y="3040"/>
              <a:chExt cx="363" cy="132"/>
            </a:xfrm>
          </p:grpSpPr>
          <p:sp>
            <p:nvSpPr>
              <p:cNvPr id="11310" name="Rectangle 58"/>
              <p:cNvSpPr>
                <a:spLocks noChangeArrowheads="1"/>
              </p:cNvSpPr>
              <p:nvPr/>
            </p:nvSpPr>
            <p:spPr bwMode="auto">
              <a:xfrm>
                <a:off x="1822"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11" name="Rectangle 59"/>
              <p:cNvSpPr>
                <a:spLocks noChangeArrowheads="1"/>
              </p:cNvSpPr>
              <p:nvPr/>
            </p:nvSpPr>
            <p:spPr bwMode="auto">
              <a:xfrm>
                <a:off x="1890"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12" name="Rectangle 60"/>
              <p:cNvSpPr>
                <a:spLocks noChangeArrowheads="1"/>
              </p:cNvSpPr>
              <p:nvPr/>
            </p:nvSpPr>
            <p:spPr bwMode="auto">
              <a:xfrm>
                <a:off x="1959" y="3040"/>
                <a:ext cx="63"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13" name="Line 61"/>
              <p:cNvSpPr>
                <a:spLocks noChangeShapeType="1"/>
              </p:cNvSpPr>
              <p:nvPr/>
            </p:nvSpPr>
            <p:spPr bwMode="auto">
              <a:xfrm flipH="1">
                <a:off x="1659" y="3040"/>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314" name="Line 62"/>
              <p:cNvSpPr>
                <a:spLocks noChangeShapeType="1"/>
              </p:cNvSpPr>
              <p:nvPr/>
            </p:nvSpPr>
            <p:spPr bwMode="auto">
              <a:xfrm flipH="1">
                <a:off x="1659" y="3172"/>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11293" name="Rectangle 63"/>
            <p:cNvSpPr>
              <a:spLocks noChangeArrowheads="1"/>
            </p:cNvSpPr>
            <p:nvPr/>
          </p:nvSpPr>
          <p:spPr bwMode="auto">
            <a:xfrm>
              <a:off x="802" y="28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grpSp>
          <p:nvGrpSpPr>
            <p:cNvPr id="11294" name="Group 64"/>
            <p:cNvGrpSpPr>
              <a:grpSpLocks/>
            </p:cNvGrpSpPr>
            <p:nvPr/>
          </p:nvGrpSpPr>
          <p:grpSpPr bwMode="auto">
            <a:xfrm>
              <a:off x="2238" y="2159"/>
              <a:ext cx="363" cy="132"/>
              <a:chOff x="1659" y="3040"/>
              <a:chExt cx="363" cy="132"/>
            </a:xfrm>
          </p:grpSpPr>
          <p:sp>
            <p:nvSpPr>
              <p:cNvPr id="11305" name="Rectangle 65"/>
              <p:cNvSpPr>
                <a:spLocks noChangeArrowheads="1"/>
              </p:cNvSpPr>
              <p:nvPr/>
            </p:nvSpPr>
            <p:spPr bwMode="auto">
              <a:xfrm>
                <a:off x="1822"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6" name="Rectangle 66"/>
              <p:cNvSpPr>
                <a:spLocks noChangeArrowheads="1"/>
              </p:cNvSpPr>
              <p:nvPr/>
            </p:nvSpPr>
            <p:spPr bwMode="auto">
              <a:xfrm>
                <a:off x="1890"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7" name="Rectangle 67"/>
              <p:cNvSpPr>
                <a:spLocks noChangeArrowheads="1"/>
              </p:cNvSpPr>
              <p:nvPr/>
            </p:nvSpPr>
            <p:spPr bwMode="auto">
              <a:xfrm>
                <a:off x="1959" y="3040"/>
                <a:ext cx="63"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8" name="Line 68"/>
              <p:cNvSpPr>
                <a:spLocks noChangeShapeType="1"/>
              </p:cNvSpPr>
              <p:nvPr/>
            </p:nvSpPr>
            <p:spPr bwMode="auto">
              <a:xfrm flipH="1">
                <a:off x="1659" y="3040"/>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309" name="Line 69"/>
              <p:cNvSpPr>
                <a:spLocks noChangeShapeType="1"/>
              </p:cNvSpPr>
              <p:nvPr/>
            </p:nvSpPr>
            <p:spPr bwMode="auto">
              <a:xfrm flipH="1">
                <a:off x="1659" y="3172"/>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11295" name="Rectangle 70"/>
            <p:cNvSpPr>
              <a:spLocks noChangeArrowheads="1"/>
            </p:cNvSpPr>
            <p:nvPr/>
          </p:nvSpPr>
          <p:spPr bwMode="auto">
            <a:xfrm>
              <a:off x="1310" y="2159"/>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grpSp>
          <p:nvGrpSpPr>
            <p:cNvPr id="11296" name="Group 71"/>
            <p:cNvGrpSpPr>
              <a:grpSpLocks/>
            </p:cNvGrpSpPr>
            <p:nvPr/>
          </p:nvGrpSpPr>
          <p:grpSpPr bwMode="auto">
            <a:xfrm flipH="1">
              <a:off x="4320" y="2839"/>
              <a:ext cx="363" cy="132"/>
              <a:chOff x="1659" y="3040"/>
              <a:chExt cx="363" cy="132"/>
            </a:xfrm>
          </p:grpSpPr>
          <p:sp>
            <p:nvSpPr>
              <p:cNvPr id="11300" name="Rectangle 72"/>
              <p:cNvSpPr>
                <a:spLocks noChangeArrowheads="1"/>
              </p:cNvSpPr>
              <p:nvPr/>
            </p:nvSpPr>
            <p:spPr bwMode="auto">
              <a:xfrm>
                <a:off x="1822"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1" name="Rectangle 73"/>
              <p:cNvSpPr>
                <a:spLocks noChangeArrowheads="1"/>
              </p:cNvSpPr>
              <p:nvPr/>
            </p:nvSpPr>
            <p:spPr bwMode="auto">
              <a:xfrm>
                <a:off x="1890" y="3040"/>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2" name="Rectangle 74"/>
              <p:cNvSpPr>
                <a:spLocks noChangeArrowheads="1"/>
              </p:cNvSpPr>
              <p:nvPr/>
            </p:nvSpPr>
            <p:spPr bwMode="auto">
              <a:xfrm>
                <a:off x="1959" y="3040"/>
                <a:ext cx="63"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303" name="Line 75"/>
              <p:cNvSpPr>
                <a:spLocks noChangeShapeType="1"/>
              </p:cNvSpPr>
              <p:nvPr/>
            </p:nvSpPr>
            <p:spPr bwMode="auto">
              <a:xfrm flipH="1">
                <a:off x="1659" y="3040"/>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304" name="Line 76"/>
              <p:cNvSpPr>
                <a:spLocks noChangeShapeType="1"/>
              </p:cNvSpPr>
              <p:nvPr/>
            </p:nvSpPr>
            <p:spPr bwMode="auto">
              <a:xfrm flipH="1">
                <a:off x="1659" y="3172"/>
                <a:ext cx="16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11297" name="Line 77"/>
            <p:cNvSpPr>
              <a:spLocks noChangeShapeType="1"/>
            </p:cNvSpPr>
            <p:nvPr/>
          </p:nvSpPr>
          <p:spPr bwMode="auto">
            <a:xfrm flipH="1">
              <a:off x="4683" y="2905"/>
              <a:ext cx="714" cy="3"/>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298" name="Rectangle 78"/>
            <p:cNvSpPr>
              <a:spLocks noChangeArrowheads="1"/>
            </p:cNvSpPr>
            <p:nvPr/>
          </p:nvSpPr>
          <p:spPr bwMode="auto">
            <a:xfrm flipH="1">
              <a:off x="5447" y="2839"/>
              <a:ext cx="64" cy="132"/>
            </a:xfrm>
            <a:prstGeom prst="rect">
              <a:avLst/>
            </a:prstGeom>
            <a:solidFill>
              <a:srgbClr val="C20A06"/>
            </a:solidFill>
            <a:ln w="28575">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endParaRPr lang="en-US" altLang="en-US"/>
            </a:p>
          </p:txBody>
        </p:sp>
        <p:sp>
          <p:nvSpPr>
            <p:cNvPr id="11299" name="Freeform 79"/>
            <p:cNvSpPr>
              <a:spLocks/>
            </p:cNvSpPr>
            <p:nvPr/>
          </p:nvSpPr>
          <p:spPr bwMode="auto">
            <a:xfrm>
              <a:off x="2117" y="2286"/>
              <a:ext cx="226" cy="306"/>
            </a:xfrm>
            <a:custGeom>
              <a:avLst/>
              <a:gdLst>
                <a:gd name="T0" fmla="*/ 43 w 226"/>
                <a:gd name="T1" fmla="*/ 306 h 306"/>
                <a:gd name="T2" fmla="*/ 223 w 226"/>
                <a:gd name="T3" fmla="*/ 162 h 306"/>
                <a:gd name="T4" fmla="*/ 25 w 226"/>
                <a:gd name="T5" fmla="*/ 96 h 306"/>
                <a:gd name="T6" fmla="*/ 73 w 226"/>
                <a:gd name="T7" fmla="*/ 0 h 306"/>
                <a:gd name="T8" fmla="*/ 0 60000 65536"/>
                <a:gd name="T9" fmla="*/ 0 60000 65536"/>
                <a:gd name="T10" fmla="*/ 0 60000 65536"/>
                <a:gd name="T11" fmla="*/ 0 60000 65536"/>
                <a:gd name="T12" fmla="*/ 0 w 226"/>
                <a:gd name="T13" fmla="*/ 0 h 306"/>
                <a:gd name="T14" fmla="*/ 226 w 226"/>
                <a:gd name="T15" fmla="*/ 306 h 306"/>
              </a:gdLst>
              <a:ahLst/>
              <a:cxnLst>
                <a:cxn ang="T8">
                  <a:pos x="T0" y="T1"/>
                </a:cxn>
                <a:cxn ang="T9">
                  <a:pos x="T2" y="T3"/>
                </a:cxn>
                <a:cxn ang="T10">
                  <a:pos x="T4" y="T5"/>
                </a:cxn>
                <a:cxn ang="T11">
                  <a:pos x="T6" y="T7"/>
                </a:cxn>
              </a:cxnLst>
              <a:rect l="T12" t="T13" r="T14" b="T15"/>
              <a:pathLst>
                <a:path w="226" h="306">
                  <a:moveTo>
                    <a:pt x="43" y="306"/>
                  </a:moveTo>
                  <a:cubicBezTo>
                    <a:pt x="134" y="251"/>
                    <a:pt x="226" y="197"/>
                    <a:pt x="223" y="162"/>
                  </a:cubicBezTo>
                  <a:cubicBezTo>
                    <a:pt x="220" y="127"/>
                    <a:pt x="50" y="123"/>
                    <a:pt x="25" y="96"/>
                  </a:cubicBezTo>
                  <a:cubicBezTo>
                    <a:pt x="0" y="69"/>
                    <a:pt x="36" y="34"/>
                    <a:pt x="73" y="0"/>
                  </a:cubicBezTo>
                </a:path>
              </a:pathLst>
            </a:custGeom>
            <a:noFill/>
            <a:ln w="19050">
              <a:solidFill>
                <a:schemeClr val="tx1"/>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grpSp>
      <p:pic>
        <p:nvPicPr>
          <p:cNvPr id="2" name="Picture 1"/>
          <p:cNvPicPr>
            <a:picLocks noChangeAspect="1"/>
          </p:cNvPicPr>
          <p:nvPr/>
        </p:nvPicPr>
        <p:blipFill>
          <a:blip r:embed="rId2"/>
          <a:stretch>
            <a:fillRect/>
          </a:stretch>
        </p:blipFill>
        <p:spPr>
          <a:xfrm>
            <a:off x="5866620" y="4621213"/>
            <a:ext cx="391524" cy="263526"/>
          </a:xfrm>
          <a:prstGeom prst="rect">
            <a:avLst/>
          </a:prstGeom>
        </p:spPr>
      </p:pic>
      <p:pic>
        <p:nvPicPr>
          <p:cNvPr id="3" name="Picture 2"/>
          <p:cNvPicPr>
            <a:picLocks noChangeAspect="1"/>
          </p:cNvPicPr>
          <p:nvPr/>
        </p:nvPicPr>
        <p:blipFill>
          <a:blip r:embed="rId3"/>
          <a:stretch>
            <a:fillRect/>
          </a:stretch>
        </p:blipFill>
        <p:spPr>
          <a:xfrm>
            <a:off x="2376487" y="4905983"/>
            <a:ext cx="145203" cy="24892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266">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6">
                                            <p:txEl>
                                              <p:pRg st="12" end="1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266">
                                            <p:txEl>
                                              <p:pRg st="15" end="1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2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762000" y="1371600"/>
                <a:ext cx="7772400" cy="5105400"/>
              </a:xfrm>
            </p:spPr>
            <p:txBody>
              <a:bodyPr/>
              <a:lstStyle/>
              <a:p>
                <a:pPr>
                  <a:defRPr/>
                </a:pPr>
                <a:r>
                  <a:rPr lang="en-US" dirty="0"/>
                  <a:t>Traffic Classes:  Class </a:t>
                </a:r>
                <a:r>
                  <a:rPr lang="en-US" i="1" dirty="0"/>
                  <a:t>c</a:t>
                </a:r>
                <a:r>
                  <a:rPr lang="en-US" dirty="0"/>
                  <a:t> packets has arrival rate </a:t>
                </a:r>
                <a14:m>
                  <m:oMath xmlns:m="http://schemas.openxmlformats.org/officeDocument/2006/math">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𝝀</m:t>
                        </m:r>
                      </m:e>
                      <m:sub>
                        <m:r>
                          <a:rPr lang="en-US" i="1">
                            <a:latin typeface="Cambria Math" charset="0"/>
                            <a:ea typeface="Cambria Math" charset="0"/>
                            <a:cs typeface="Cambria Math" charset="0"/>
                          </a:rPr>
                          <m:t>𝒄</m:t>
                        </m:r>
                      </m:sub>
                    </m:sSub>
                  </m:oMath>
                </a14:m>
                <a:r>
                  <a:rPr lang="en-US" dirty="0"/>
                  <a:t>, source node </a:t>
                </a:r>
                <a:r>
                  <a:rPr lang="en-US" i="1" dirty="0" err="1"/>
                  <a:t>S</a:t>
                </a:r>
                <a:r>
                  <a:rPr lang="en-US" i="1" baseline="30000" dirty="0" err="1"/>
                  <a:t>c</a:t>
                </a:r>
                <a:r>
                  <a:rPr lang="en-US" dirty="0"/>
                  <a:t>, destination node(s), </a:t>
                </a:r>
                <a:r>
                  <a:rPr lang="en-US" i="1" dirty="0"/>
                  <a:t>D</a:t>
                </a:r>
                <a:r>
                  <a:rPr lang="en-US" i="1" baseline="30000" dirty="0"/>
                  <a:t>c</a:t>
                </a:r>
                <a:r>
                  <a:rPr lang="en-US" dirty="0"/>
                  <a:t>, where,</a:t>
                </a:r>
              </a:p>
              <a:p>
                <a:pPr>
                  <a:defRPr/>
                </a:pPr>
                <a:endParaRPr lang="en-US" dirty="0"/>
              </a:p>
              <a:p>
                <a:pPr>
                  <a:defRPr/>
                </a:pPr>
                <a:r>
                  <a:rPr lang="en-US" dirty="0">
                    <a:solidFill>
                      <a:schemeClr val="accent1">
                        <a:lumMod val="75000"/>
                      </a:schemeClr>
                    </a:solidFill>
                  </a:rPr>
                  <a:t>Unicast:</a:t>
                </a:r>
                <a:r>
                  <a:rPr lang="en-US" dirty="0">
                    <a:solidFill>
                      <a:schemeClr val="accent2"/>
                    </a:solidFill>
                  </a:rPr>
                  <a:t>  </a:t>
                </a:r>
                <a:r>
                  <a:rPr lang="en-US" dirty="0"/>
                  <a:t>Single source, single destination</a:t>
                </a:r>
                <a:endParaRPr lang="en-US" dirty="0">
                  <a:solidFill>
                    <a:srgbClr val="C00000"/>
                  </a:solidFill>
                </a:endParaRPr>
              </a:p>
              <a:p>
                <a:pPr>
                  <a:defRPr/>
                </a:pPr>
                <a:endParaRPr lang="en-US" dirty="0"/>
              </a:p>
              <a:p>
                <a:pPr>
                  <a:defRPr/>
                </a:pPr>
                <a:endParaRPr lang="en-US" dirty="0"/>
              </a:p>
              <a:p>
                <a:pPr>
                  <a:defRPr/>
                </a:pPr>
                <a:r>
                  <a:rPr lang="en-US" dirty="0">
                    <a:solidFill>
                      <a:schemeClr val="accent1">
                        <a:lumMod val="75000"/>
                      </a:schemeClr>
                    </a:solidFill>
                  </a:rPr>
                  <a:t>Multicast:</a:t>
                </a:r>
                <a:r>
                  <a:rPr lang="en-US" dirty="0">
                    <a:solidFill>
                      <a:schemeClr val="accent2"/>
                    </a:solidFill>
                  </a:rPr>
                  <a:t>  </a:t>
                </a:r>
                <a:r>
                  <a:rPr lang="en-US" dirty="0"/>
                  <a:t>Single source, multiple destinations</a:t>
                </a:r>
                <a:endParaRPr lang="en-US" dirty="0">
                  <a:solidFill>
                    <a:srgbClr val="C00000"/>
                  </a:solidFill>
                </a:endParaRPr>
              </a:p>
              <a:p>
                <a:pPr>
                  <a:defRPr/>
                </a:pPr>
                <a:endParaRPr lang="en-US" dirty="0"/>
              </a:p>
              <a:p>
                <a:pPr>
                  <a:defRPr/>
                </a:pPr>
                <a:endParaRPr lang="en-US" dirty="0"/>
              </a:p>
              <a:p>
                <a:pPr>
                  <a:defRPr/>
                </a:pPr>
                <a:r>
                  <a:rPr lang="en-US" dirty="0">
                    <a:solidFill>
                      <a:schemeClr val="accent1">
                        <a:lumMod val="75000"/>
                      </a:schemeClr>
                    </a:solidFill>
                  </a:rPr>
                  <a:t>Broadcast:  </a:t>
                </a:r>
                <a:r>
                  <a:rPr lang="en-US" dirty="0"/>
                  <a:t>Single source, all destinations</a:t>
                </a:r>
                <a:endParaRPr lang="en-US" dirty="0">
                  <a:solidFill>
                    <a:srgbClr val="C00000"/>
                  </a:solidFill>
                </a:endParaRPr>
              </a:p>
              <a:p>
                <a:pPr>
                  <a:defRPr/>
                </a:pPr>
                <a:endParaRPr lang="en-US" dirty="0"/>
              </a:p>
              <a:p>
                <a:pPr>
                  <a:defRPr/>
                </a:pPr>
                <a:endParaRPr lang="en-US" dirty="0"/>
              </a:p>
              <a:p>
                <a:pPr>
                  <a:defRPr/>
                </a:pPr>
                <a:r>
                  <a:rPr lang="en-US" dirty="0">
                    <a:solidFill>
                      <a:schemeClr val="accent1">
                        <a:lumMod val="75000"/>
                      </a:schemeClr>
                    </a:solidFill>
                  </a:rPr>
                  <a:t>Anycast:</a:t>
                </a:r>
                <a:r>
                  <a:rPr lang="en-US" dirty="0">
                    <a:solidFill>
                      <a:schemeClr val="accent2"/>
                    </a:solidFill>
                  </a:rPr>
                  <a:t> </a:t>
                </a:r>
                <a:r>
                  <a:rPr lang="en-US" dirty="0"/>
                  <a:t>Single source, choice of one among alternative destinations</a:t>
                </a:r>
                <a:endParaRPr lang="en-US" dirty="0">
                  <a:solidFill>
                    <a:srgbClr val="C00000"/>
                  </a:solidFill>
                </a:endParaRPr>
              </a:p>
              <a:p>
                <a:pPr>
                  <a:defRPr/>
                </a:pPr>
                <a:endParaRPr lang="en-US" dirty="0"/>
              </a:p>
              <a:p>
                <a:pPr>
                  <a:defRPr/>
                </a:pPr>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762000" y="1371600"/>
                <a:ext cx="7772400" cy="5105400"/>
              </a:xfrm>
              <a:blipFill rotWithShape="0">
                <a:blip r:embed="rId2"/>
                <a:stretch>
                  <a:fillRect l="-941" t="-1909"/>
                </a:stretch>
              </a:blipFill>
            </p:spPr>
            <p:txBody>
              <a:bodyPr/>
              <a:lstStyle/>
              <a:p>
                <a:r>
                  <a:rPr lang="en-US">
                    <a:noFill/>
                  </a:rPr>
                  <a:t> </a:t>
                </a:r>
              </a:p>
            </p:txBody>
          </p:sp>
        </mc:Fallback>
      </mc:AlternateContent>
      <p:pic>
        <p:nvPicPr>
          <p:cNvPr id="46083"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2743200"/>
            <a:ext cx="222408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4"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3771900"/>
            <a:ext cx="23399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5" name="Picture 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24200" y="4627563"/>
            <a:ext cx="2187575" cy="33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86" name="Picture 5"/>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514600" y="5715000"/>
            <a:ext cx="4267200"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Shape 422"/>
          <p:cNvSpPr txBox="1">
            <a:spLocks/>
          </p:cNvSpPr>
          <p:nvPr/>
        </p:nvSpPr>
        <p:spPr bwMode="auto">
          <a:xfrm>
            <a:off x="1600200" y="304799"/>
            <a:ext cx="6419850"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0487" tIns="44450" rIns="90487" bIns="44450" numCol="1" anchor="ctr" anchorCtr="0" compatLnSpc="1">
            <a:prstTxWarp prst="textNoShape">
              <a:avLst/>
            </a:prstTxWarp>
          </a:bodyPr>
          <a:lstStyle>
            <a:lvl1pPr algn="ctr" rtl="0" eaLnBrk="0" fontAlgn="base" hangingPunct="0">
              <a:lnSpc>
                <a:spcPts val="3000"/>
              </a:lnSpc>
              <a:spcBef>
                <a:spcPct val="0"/>
              </a:spcBef>
              <a:spcAft>
                <a:spcPct val="0"/>
              </a:spcAft>
              <a:defRPr sz="2400" b="1">
                <a:solidFill>
                  <a:schemeClr val="tx2"/>
                </a:solidFill>
                <a:latin typeface="Times New Roman"/>
                <a:ea typeface="ＭＳ Ｐゴシック" pitchFamily="-109" charset="-128"/>
                <a:cs typeface="Times New Roman"/>
              </a:defRPr>
            </a:lvl1pPr>
            <a:lvl2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2pPr>
            <a:lvl3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3pPr>
            <a:lvl4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4pPr>
            <a:lvl5pPr algn="ctr" rtl="0" eaLnBrk="0" fontAlgn="base" hangingPunct="0">
              <a:lnSpc>
                <a:spcPts val="3000"/>
              </a:lnSpc>
              <a:spcBef>
                <a:spcPct val="0"/>
              </a:spcBef>
              <a:spcAft>
                <a:spcPct val="0"/>
              </a:spcAft>
              <a:defRPr sz="2400" b="1">
                <a:solidFill>
                  <a:schemeClr val="tx2"/>
                </a:solidFill>
                <a:latin typeface="Times New Roman" pitchFamily="-107" charset="0"/>
                <a:ea typeface="ＭＳ Ｐゴシック" pitchFamily="-109" charset="-128"/>
                <a:cs typeface="Times New Roman" charset="0"/>
              </a:defRPr>
            </a:lvl5pPr>
            <a:lvl6pPr marL="457200" algn="ctr" rtl="0" eaLnBrk="0" fontAlgn="base" hangingPunct="0">
              <a:lnSpc>
                <a:spcPts val="3000"/>
              </a:lnSpc>
              <a:spcBef>
                <a:spcPct val="0"/>
              </a:spcBef>
              <a:spcAft>
                <a:spcPct val="0"/>
              </a:spcAft>
              <a:defRPr sz="2400" b="1">
                <a:solidFill>
                  <a:schemeClr val="tx2"/>
                </a:solidFill>
                <a:latin typeface="Helvetica" pitchFamily="-106" charset="0"/>
              </a:defRPr>
            </a:lvl6pPr>
            <a:lvl7pPr marL="914400" algn="ctr" rtl="0" eaLnBrk="0" fontAlgn="base" hangingPunct="0">
              <a:lnSpc>
                <a:spcPts val="3000"/>
              </a:lnSpc>
              <a:spcBef>
                <a:spcPct val="0"/>
              </a:spcBef>
              <a:spcAft>
                <a:spcPct val="0"/>
              </a:spcAft>
              <a:defRPr sz="2400" b="1">
                <a:solidFill>
                  <a:schemeClr val="tx2"/>
                </a:solidFill>
                <a:latin typeface="Helvetica" pitchFamily="-106" charset="0"/>
              </a:defRPr>
            </a:lvl7pPr>
            <a:lvl8pPr marL="1371600" algn="ctr" rtl="0" eaLnBrk="0" fontAlgn="base" hangingPunct="0">
              <a:lnSpc>
                <a:spcPts val="3000"/>
              </a:lnSpc>
              <a:spcBef>
                <a:spcPct val="0"/>
              </a:spcBef>
              <a:spcAft>
                <a:spcPct val="0"/>
              </a:spcAft>
              <a:defRPr sz="2400" b="1">
                <a:solidFill>
                  <a:schemeClr val="tx2"/>
                </a:solidFill>
                <a:latin typeface="Helvetica" pitchFamily="-106" charset="0"/>
              </a:defRPr>
            </a:lvl8pPr>
            <a:lvl9pPr marL="1828800" algn="ctr" rtl="0" eaLnBrk="0" fontAlgn="base" hangingPunct="0">
              <a:lnSpc>
                <a:spcPts val="3000"/>
              </a:lnSpc>
              <a:spcBef>
                <a:spcPct val="0"/>
              </a:spcBef>
              <a:spcAft>
                <a:spcPct val="0"/>
              </a:spcAft>
              <a:defRPr sz="2400" b="1">
                <a:solidFill>
                  <a:schemeClr val="tx2"/>
                </a:solidFill>
                <a:latin typeface="Helvetica" pitchFamily="-106" charset="0"/>
              </a:defRPr>
            </a:lvl9pPr>
          </a:lstStyle>
          <a:p>
            <a:r>
              <a:rPr lang="en-US" altLang="en-US" kern="0" dirty="0">
                <a:latin typeface="Times New Roman" charset="0"/>
                <a:ea typeface="ＭＳ Ｐゴシック" charset="-128"/>
                <a:cs typeface="Times New Roman" charset="0"/>
              </a:rPr>
              <a:t>Traffic Model: Generalized Flow</a:t>
            </a:r>
          </a:p>
        </p:txBody>
      </p:sp>
    </p:spTree>
    <p:extLst>
      <p:ext uri="{BB962C8B-B14F-4D97-AF65-F5344CB8AC3E}">
        <p14:creationId xmlns:p14="http://schemas.microsoft.com/office/powerpoint/2010/main" val="71774397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hape 425"/>
          <p:cNvSpPr>
            <a:spLocks noGrp="1"/>
          </p:cNvSpPr>
          <p:nvPr>
            <p:ph type="title"/>
          </p:nvPr>
        </p:nvSpPr>
        <p:spPr>
          <a:xfrm>
            <a:off x="1219200" y="228600"/>
            <a:ext cx="7051675" cy="542925"/>
          </a:xfrm>
        </p:spPr>
        <p:txBody>
          <a:bodyPr/>
          <a:lstStyle/>
          <a:p>
            <a:r>
              <a:rPr lang="en-US" altLang="en-US" dirty="0">
                <a:latin typeface="Times New Roman" charset="0"/>
                <a:ea typeface="ＭＳ Ｐゴシック" charset="-128"/>
                <a:cs typeface="Times New Roman" charset="0"/>
              </a:rPr>
              <a:t>Formal Problem Statement</a:t>
            </a:r>
          </a:p>
        </p:txBody>
      </p:sp>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762000" y="1066800"/>
                <a:ext cx="7772400" cy="5468938"/>
              </a:xfrm>
            </p:spPr>
            <p:txBody>
              <a:bodyPr/>
              <a:lstStyle/>
              <a:p>
                <a:pPr>
                  <a:defRPr/>
                </a:pPr>
                <a:endParaRPr lang="en-US" i="1" dirty="0"/>
              </a:p>
              <a:p>
                <a:pPr>
                  <a:defRPr/>
                </a:pPr>
                <a:r>
                  <a:rPr lang="en-US" i="1" dirty="0">
                    <a:solidFill>
                      <a:schemeClr val="accent1">
                        <a:lumMod val="75000"/>
                      </a:schemeClr>
                    </a:solidFill>
                  </a:rPr>
                  <a:t>Problem:</a:t>
                </a:r>
                <a:r>
                  <a:rPr lang="en-US" i="1" dirty="0"/>
                  <a:t>  </a:t>
                </a:r>
                <a:r>
                  <a:rPr lang="en-US" dirty="0"/>
                  <a:t>Design a </a:t>
                </a:r>
                <a:r>
                  <a:rPr lang="en-US" dirty="0">
                    <a:solidFill>
                      <a:schemeClr val="accent1">
                        <a:lumMod val="75000"/>
                      </a:schemeClr>
                    </a:solidFill>
                  </a:rPr>
                  <a:t>routing and scheduling </a:t>
                </a:r>
                <a:r>
                  <a:rPr lang="en-US" dirty="0"/>
                  <a:t>policy that supports all arrival rates </a:t>
                </a:r>
                <a:r>
                  <a:rPr lang="en-US" i="1" dirty="0">
                    <a:solidFill>
                      <a:schemeClr val="accent1">
                        <a:lumMod val="75000"/>
                      </a:schemeClr>
                    </a:solidFill>
                  </a:rPr>
                  <a:t>within the network stability region </a:t>
                </a:r>
              </a:p>
              <a:p>
                <a:pPr lvl="1">
                  <a:defRPr/>
                </a:pPr>
                <a:r>
                  <a:rPr lang="en-US" dirty="0">
                    <a:ea typeface="ＭＳ Ｐゴシック" pitchFamily="-109" charset="-128"/>
                  </a:rPr>
                  <a:t>Including </a:t>
                </a:r>
                <a:r>
                  <a:rPr lang="en-US" dirty="0">
                    <a:solidFill>
                      <a:schemeClr val="accent1">
                        <a:lumMod val="75000"/>
                      </a:schemeClr>
                    </a:solidFill>
                    <a:ea typeface="ＭＳ Ｐゴシック" pitchFamily="-109" charset="-128"/>
                  </a:rPr>
                  <a:t>arbitrary</a:t>
                </a:r>
                <a:r>
                  <a:rPr lang="en-US" dirty="0">
                    <a:ea typeface="ＭＳ Ｐゴシック" pitchFamily="-109" charset="-128"/>
                  </a:rPr>
                  <a:t> mix of unicast, multicast, broadcast traffic</a:t>
                </a:r>
              </a:p>
              <a:p>
                <a:pPr lvl="1">
                  <a:defRPr/>
                </a:pPr>
                <a:endParaRPr lang="en-US" dirty="0"/>
              </a:p>
              <a:p>
                <a:pPr>
                  <a:defRPr/>
                </a:pPr>
                <a:r>
                  <a:rPr lang="en-US" dirty="0"/>
                  <a:t>Let                 denote the number of packets commonly received by the destinations of the class c up to time    .</a:t>
                </a:r>
              </a:p>
              <a:p>
                <a:pPr>
                  <a:defRPr/>
                </a:pPr>
                <a:endParaRPr lang="en-US" dirty="0"/>
              </a:p>
              <a:p>
                <a:pPr>
                  <a:defRPr/>
                </a:pPr>
                <a:r>
                  <a:rPr lang="en-US" dirty="0"/>
                  <a:t>The problem is to find a routing and scheduling strategy</a:t>
                </a:r>
                <a14:m>
                  <m:oMath xmlns:m="http://schemas.openxmlformats.org/officeDocument/2006/math">
                    <m:r>
                      <a:rPr lang="en-US" b="1" i="0" smtClean="0">
                        <a:latin typeface="Cambria Math" charset="0"/>
                        <a:ea typeface="Cambria Math" charset="0"/>
                        <a:cs typeface="Cambria Math" charset="0"/>
                      </a:rPr>
                      <m:t> </m:t>
                    </m:r>
                    <m:r>
                      <a:rPr lang="en-US" i="1" smtClean="0">
                        <a:latin typeface="Cambria Math" charset="0"/>
                        <a:ea typeface="Cambria Math" charset="0"/>
                        <a:cs typeface="Cambria Math" charset="0"/>
                      </a:rPr>
                      <m:t>𝝅</m:t>
                    </m:r>
                  </m:oMath>
                </a14:m>
                <a:r>
                  <a:rPr lang="en-US" dirty="0"/>
                  <a:t> such that,</a:t>
                </a:r>
              </a:p>
              <a:p>
                <a:pPr>
                  <a:defRPr/>
                </a:pPr>
                <a:endParaRPr lang="en-US" dirty="0"/>
              </a:p>
              <a:p>
                <a:pPr>
                  <a:defRPr/>
                </a:pPr>
                <a:endParaRPr lang="en-US" dirty="0"/>
              </a:p>
              <a:p>
                <a:pPr>
                  <a:defRPr/>
                </a:pPr>
                <a:endParaRPr lang="en-US" dirty="0"/>
              </a:p>
              <a:p>
                <a:pPr>
                  <a:defRPr/>
                </a:pPr>
                <a:endParaRPr lang="en-US" dirty="0"/>
              </a:p>
              <a:p>
                <a:pPr>
                  <a:defRPr/>
                </a:pPr>
                <a:endParaRPr lang="en-US" dirty="0"/>
              </a:p>
              <a:p>
                <a:pPr marL="0" indent="0">
                  <a:buNone/>
                  <a:defRPr/>
                </a:pPr>
                <a:r>
                  <a:rPr lang="en-US" dirty="0"/>
                  <a:t>       f or all arrival rates                   .</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762000" y="1066800"/>
                <a:ext cx="7772400" cy="5468938"/>
              </a:xfrm>
              <a:blipFill rotWithShape="0">
                <a:blip r:embed="rId2"/>
                <a:stretch>
                  <a:fillRect l="-941" r="-157"/>
                </a:stretch>
              </a:blipFill>
            </p:spPr>
            <p:txBody>
              <a:bodyPr/>
              <a:lstStyle/>
              <a:p>
                <a:r>
                  <a:rPr lang="en-US">
                    <a:noFill/>
                  </a:rPr>
                  <a:t> </a:t>
                </a:r>
              </a:p>
            </p:txBody>
          </p:sp>
        </mc:Fallback>
      </mc:AlternateContent>
      <p:pic>
        <p:nvPicPr>
          <p:cNvPr id="3" name="Picture 2"/>
          <p:cNvPicPr>
            <a:picLocks noChangeAspect="1"/>
          </p:cNvPicPr>
          <p:nvPr/>
        </p:nvPicPr>
        <p:blipFill>
          <a:blip r:embed="rId3"/>
          <a:stretch>
            <a:fillRect/>
          </a:stretch>
        </p:blipFill>
        <p:spPr>
          <a:xfrm>
            <a:off x="5040858" y="1688381"/>
            <a:ext cx="169946" cy="191189"/>
          </a:xfrm>
          <a:prstGeom prst="rect">
            <a:avLst/>
          </a:prstGeom>
        </p:spPr>
      </p:pic>
      <p:pic>
        <p:nvPicPr>
          <p:cNvPr id="4" name="Picture 3"/>
          <p:cNvPicPr>
            <a:picLocks noChangeAspect="1"/>
          </p:cNvPicPr>
          <p:nvPr/>
        </p:nvPicPr>
        <p:blipFill>
          <a:blip r:embed="rId4"/>
          <a:stretch>
            <a:fillRect/>
          </a:stretch>
        </p:blipFill>
        <p:spPr>
          <a:xfrm>
            <a:off x="1600199" y="2467495"/>
            <a:ext cx="838201" cy="319726"/>
          </a:xfrm>
          <a:prstGeom prst="rect">
            <a:avLst/>
          </a:prstGeom>
        </p:spPr>
      </p:pic>
      <p:pic>
        <p:nvPicPr>
          <p:cNvPr id="5" name="Picture 4"/>
          <p:cNvPicPr>
            <a:picLocks noChangeAspect="1"/>
          </p:cNvPicPr>
          <p:nvPr/>
        </p:nvPicPr>
        <p:blipFill>
          <a:blip r:embed="rId5"/>
          <a:stretch>
            <a:fillRect/>
          </a:stretch>
        </p:blipFill>
        <p:spPr>
          <a:xfrm>
            <a:off x="4745037" y="2787221"/>
            <a:ext cx="222222" cy="213674"/>
          </a:xfrm>
          <a:prstGeom prst="rect">
            <a:avLst/>
          </a:prstGeom>
        </p:spPr>
      </p:pic>
      <p:pic>
        <p:nvPicPr>
          <p:cNvPr id="6" name="Picture 5"/>
          <p:cNvPicPr>
            <a:picLocks noChangeAspect="1"/>
          </p:cNvPicPr>
          <p:nvPr/>
        </p:nvPicPr>
        <p:blipFill>
          <a:blip r:embed="rId6"/>
          <a:stretch>
            <a:fillRect/>
          </a:stretch>
        </p:blipFill>
        <p:spPr>
          <a:xfrm>
            <a:off x="2590800" y="4193124"/>
            <a:ext cx="4114800" cy="611987"/>
          </a:xfrm>
          <a:prstGeom prst="rect">
            <a:avLst/>
          </a:prstGeom>
        </p:spPr>
      </p:pic>
      <p:pic>
        <p:nvPicPr>
          <p:cNvPr id="7" name="Picture 6"/>
          <p:cNvPicPr>
            <a:picLocks noChangeAspect="1"/>
          </p:cNvPicPr>
          <p:nvPr/>
        </p:nvPicPr>
        <p:blipFill>
          <a:blip r:embed="rId7"/>
          <a:stretch>
            <a:fillRect/>
          </a:stretch>
        </p:blipFill>
        <p:spPr>
          <a:xfrm>
            <a:off x="3276600" y="5198584"/>
            <a:ext cx="914400" cy="331694"/>
          </a:xfrm>
          <a:prstGeom prst="rect">
            <a:avLst/>
          </a:prstGeom>
        </p:spPr>
      </p:pic>
    </p:spTree>
    <p:extLst>
      <p:ext uri="{BB962C8B-B14F-4D97-AF65-F5344CB8AC3E}">
        <p14:creationId xmlns:p14="http://schemas.microsoft.com/office/powerpoint/2010/main" val="70732581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2" end="1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p:cNvSpPr>
            <a:spLocks noGrp="1" noChangeArrowheads="1"/>
          </p:cNvSpPr>
          <p:nvPr>
            <p:ph type="title"/>
          </p:nvPr>
        </p:nvSpPr>
        <p:spPr/>
        <p:txBody>
          <a:bodyPr/>
          <a:lstStyle/>
          <a:p>
            <a:r>
              <a:rPr lang="en-US" altLang="en-US" dirty="0">
                <a:latin typeface="Times New Roman" charset="0"/>
                <a:ea typeface="ＭＳ Ｐゴシック" charset="-128"/>
                <a:cs typeface="Times New Roman" charset="0"/>
              </a:rPr>
              <a:t>Routing and Link Scheduling: Example  </a:t>
            </a:r>
          </a:p>
        </p:txBody>
      </p:sp>
      <p:sp>
        <p:nvSpPr>
          <p:cNvPr id="17410" name="Rectangle 3"/>
          <p:cNvSpPr>
            <a:spLocks noGrp="1" noChangeArrowheads="1"/>
          </p:cNvSpPr>
          <p:nvPr>
            <p:ph type="body" idx="1"/>
          </p:nvPr>
        </p:nvSpPr>
        <p:spPr>
          <a:xfrm>
            <a:off x="228600" y="1143000"/>
            <a:ext cx="4168775" cy="530225"/>
          </a:xfrm>
        </p:spPr>
        <p:txBody>
          <a:bodyPr/>
          <a:lstStyle/>
          <a:p>
            <a:r>
              <a:rPr lang="en-US" altLang="en-US">
                <a:latin typeface="Times New Roman" charset="0"/>
                <a:ea typeface="ＭＳ Ｐゴシック" charset="-128"/>
                <a:cs typeface="Times New Roman" charset="0"/>
              </a:rPr>
              <a:t>Example – primary interference</a:t>
            </a:r>
          </a:p>
        </p:txBody>
      </p:sp>
      <p:cxnSp>
        <p:nvCxnSpPr>
          <p:cNvPr id="17411" name="AutoShape 4"/>
          <p:cNvCxnSpPr>
            <a:cxnSpLocks noChangeShapeType="1"/>
            <a:stCxn id="17417" idx="6"/>
          </p:cNvCxnSpPr>
          <p:nvPr/>
        </p:nvCxnSpPr>
        <p:spPr bwMode="auto">
          <a:xfrm>
            <a:off x="4260850" y="2114550"/>
            <a:ext cx="1762125" cy="6461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7412" name="AutoShape 5"/>
          <p:cNvCxnSpPr>
            <a:cxnSpLocks noChangeShapeType="1"/>
            <a:endCxn id="17418" idx="5"/>
          </p:cNvCxnSpPr>
          <p:nvPr/>
        </p:nvCxnSpPr>
        <p:spPr bwMode="auto">
          <a:xfrm flipH="1" flipV="1">
            <a:off x="4581525" y="3371850"/>
            <a:ext cx="1241425" cy="20304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7413" name="AutoShape 6"/>
          <p:cNvCxnSpPr>
            <a:cxnSpLocks noChangeShapeType="1"/>
            <a:stCxn id="17423" idx="0"/>
          </p:cNvCxnSpPr>
          <p:nvPr/>
        </p:nvCxnSpPr>
        <p:spPr bwMode="auto">
          <a:xfrm flipH="1" flipV="1">
            <a:off x="2316163" y="3870325"/>
            <a:ext cx="4762" cy="139382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7414" name="AutoShape 7"/>
          <p:cNvCxnSpPr>
            <a:cxnSpLocks noChangeShapeType="1"/>
            <a:stCxn id="17418" idx="2"/>
            <a:endCxn id="17416" idx="6"/>
          </p:cNvCxnSpPr>
          <p:nvPr/>
        </p:nvCxnSpPr>
        <p:spPr bwMode="auto">
          <a:xfrm flipH="1">
            <a:off x="2517775" y="3257550"/>
            <a:ext cx="1727200" cy="454025"/>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7415" name="AutoShape 8"/>
          <p:cNvCxnSpPr>
            <a:cxnSpLocks noChangeShapeType="1"/>
            <a:stCxn id="17417" idx="2"/>
            <a:endCxn id="17416" idx="7"/>
          </p:cNvCxnSpPr>
          <p:nvPr/>
        </p:nvCxnSpPr>
        <p:spPr bwMode="auto">
          <a:xfrm flipH="1">
            <a:off x="2460625" y="2114550"/>
            <a:ext cx="1406525" cy="14811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7416" name="Oval 9"/>
          <p:cNvSpPr>
            <a:spLocks noChangeArrowheads="1"/>
          </p:cNvSpPr>
          <p:nvPr/>
        </p:nvSpPr>
        <p:spPr bwMode="auto">
          <a:xfrm>
            <a:off x="2124075" y="3548063"/>
            <a:ext cx="393700" cy="325437"/>
          </a:xfrm>
          <a:prstGeom prst="ellipse">
            <a:avLst/>
          </a:prstGeom>
          <a:solidFill>
            <a:schemeClr val="accent1"/>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2</a:t>
            </a:r>
          </a:p>
        </p:txBody>
      </p:sp>
      <p:sp>
        <p:nvSpPr>
          <p:cNvPr id="17417" name="Oval 10"/>
          <p:cNvSpPr>
            <a:spLocks noChangeArrowheads="1"/>
          </p:cNvSpPr>
          <p:nvPr/>
        </p:nvSpPr>
        <p:spPr bwMode="auto">
          <a:xfrm>
            <a:off x="3867150" y="1951038"/>
            <a:ext cx="393700" cy="327025"/>
          </a:xfrm>
          <a:prstGeom prst="ellipse">
            <a:avLst/>
          </a:prstGeom>
          <a:solidFill>
            <a:schemeClr val="accent1"/>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1</a:t>
            </a:r>
          </a:p>
        </p:txBody>
      </p:sp>
      <p:sp>
        <p:nvSpPr>
          <p:cNvPr id="17418" name="Oval 11"/>
          <p:cNvSpPr>
            <a:spLocks noChangeArrowheads="1"/>
          </p:cNvSpPr>
          <p:nvPr/>
        </p:nvSpPr>
        <p:spPr bwMode="auto">
          <a:xfrm>
            <a:off x="4244975" y="3094038"/>
            <a:ext cx="393700" cy="325437"/>
          </a:xfrm>
          <a:prstGeom prst="ellipse">
            <a:avLst/>
          </a:prstGeom>
          <a:solidFill>
            <a:schemeClr val="accent1"/>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3</a:t>
            </a:r>
          </a:p>
        </p:txBody>
      </p:sp>
      <p:cxnSp>
        <p:nvCxnSpPr>
          <p:cNvPr id="17419" name="AutoShape 12"/>
          <p:cNvCxnSpPr>
            <a:cxnSpLocks noChangeShapeType="1"/>
            <a:stCxn id="17418" idx="7"/>
            <a:endCxn id="17422" idx="3"/>
          </p:cNvCxnSpPr>
          <p:nvPr/>
        </p:nvCxnSpPr>
        <p:spPr bwMode="auto">
          <a:xfrm flipV="1">
            <a:off x="4581525" y="2879725"/>
            <a:ext cx="1503363" cy="261938"/>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7420" name="Oval 13"/>
          <p:cNvSpPr>
            <a:spLocks noChangeArrowheads="1"/>
          </p:cNvSpPr>
          <p:nvPr/>
        </p:nvSpPr>
        <p:spPr bwMode="auto">
          <a:xfrm>
            <a:off x="6988175" y="3916363"/>
            <a:ext cx="393700" cy="327025"/>
          </a:xfrm>
          <a:prstGeom prst="ellipse">
            <a:avLst/>
          </a:prstGeom>
          <a:solidFill>
            <a:srgbClr val="FF6600"/>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6</a:t>
            </a:r>
          </a:p>
        </p:txBody>
      </p:sp>
      <p:cxnSp>
        <p:nvCxnSpPr>
          <p:cNvPr id="17421" name="AutoShape 14"/>
          <p:cNvCxnSpPr>
            <a:cxnSpLocks noChangeShapeType="1"/>
            <a:stCxn id="17422" idx="4"/>
            <a:endCxn id="17420" idx="0"/>
          </p:cNvCxnSpPr>
          <p:nvPr/>
        </p:nvCxnSpPr>
        <p:spPr bwMode="auto">
          <a:xfrm>
            <a:off x="6224588" y="2927350"/>
            <a:ext cx="960437" cy="989013"/>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17422" name="Oval 15"/>
          <p:cNvSpPr>
            <a:spLocks noChangeArrowheads="1"/>
          </p:cNvSpPr>
          <p:nvPr/>
        </p:nvSpPr>
        <p:spPr bwMode="auto">
          <a:xfrm>
            <a:off x="6027738" y="2600325"/>
            <a:ext cx="392112" cy="327025"/>
          </a:xfrm>
          <a:prstGeom prst="ellipse">
            <a:avLst/>
          </a:prstGeom>
          <a:solidFill>
            <a:schemeClr val="accent1"/>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4</a:t>
            </a:r>
          </a:p>
        </p:txBody>
      </p:sp>
      <p:sp>
        <p:nvSpPr>
          <p:cNvPr id="17423" name="Oval 16"/>
          <p:cNvSpPr>
            <a:spLocks noChangeArrowheads="1"/>
          </p:cNvSpPr>
          <p:nvPr/>
        </p:nvSpPr>
        <p:spPr bwMode="auto">
          <a:xfrm>
            <a:off x="2124075" y="5264150"/>
            <a:ext cx="393700" cy="327025"/>
          </a:xfrm>
          <a:prstGeom prst="ellipse">
            <a:avLst/>
          </a:prstGeom>
          <a:solidFill>
            <a:srgbClr val="FFFF00"/>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7</a:t>
            </a:r>
          </a:p>
        </p:txBody>
      </p:sp>
      <p:sp>
        <p:nvSpPr>
          <p:cNvPr id="17424" name="Oval 17"/>
          <p:cNvSpPr>
            <a:spLocks noChangeArrowheads="1"/>
          </p:cNvSpPr>
          <p:nvPr/>
        </p:nvSpPr>
        <p:spPr bwMode="auto">
          <a:xfrm>
            <a:off x="5768975" y="5357813"/>
            <a:ext cx="393700" cy="327025"/>
          </a:xfrm>
          <a:prstGeom prst="ellipse">
            <a:avLst/>
          </a:prstGeom>
          <a:solidFill>
            <a:schemeClr val="accent1"/>
          </a:solidFill>
          <a:ln w="12700">
            <a:solidFill>
              <a:schemeClr val="tx1"/>
            </a:solidFill>
            <a:round/>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a:r>
              <a:rPr lang="en-US" altLang="en-US" sz="1600">
                <a:solidFill>
                  <a:srgbClr val="000000"/>
                </a:solidFill>
                <a:latin typeface="Times New Roman" charset="0"/>
              </a:rPr>
              <a:t>8</a:t>
            </a:r>
          </a:p>
        </p:txBody>
      </p:sp>
      <p:cxnSp>
        <p:nvCxnSpPr>
          <p:cNvPr id="17425" name="AutoShape 18"/>
          <p:cNvCxnSpPr>
            <a:cxnSpLocks noChangeShapeType="1"/>
            <a:stCxn id="17420" idx="4"/>
            <a:endCxn id="17424" idx="7"/>
          </p:cNvCxnSpPr>
          <p:nvPr/>
        </p:nvCxnSpPr>
        <p:spPr bwMode="auto">
          <a:xfrm flipH="1">
            <a:off x="6105525" y="4243388"/>
            <a:ext cx="1079500" cy="1162050"/>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17426" name="AutoShape 19"/>
          <p:cNvCxnSpPr>
            <a:cxnSpLocks noChangeShapeType="1"/>
            <a:stCxn id="17424" idx="3"/>
            <a:endCxn id="17423" idx="6"/>
          </p:cNvCxnSpPr>
          <p:nvPr/>
        </p:nvCxnSpPr>
        <p:spPr bwMode="auto">
          <a:xfrm flipH="1" flipV="1">
            <a:off x="2517775" y="5427663"/>
            <a:ext cx="3308350" cy="209550"/>
          </a:xfrm>
          <a:prstGeom prst="straightConnector1">
            <a:avLst/>
          </a:prstGeom>
          <a:noFill/>
          <a:ln w="19050">
            <a:solidFill>
              <a:schemeClr val="tx1"/>
            </a:solidFill>
            <a:round/>
            <a:headEnd/>
            <a:tailEnd/>
          </a:ln>
          <a:extLst>
            <a:ext uri="{909E8E84-426E-40DD-AFC4-6F175D3DCCD1}">
              <a14:hiddenFill xmlns:a14="http://schemas.microsoft.com/office/drawing/2010/main">
                <a:noFill/>
              </a14:hiddenFill>
            </a:ext>
          </a:extLst>
        </p:spPr>
      </p:cxnSp>
      <p:sp>
        <p:nvSpPr>
          <p:cNvPr id="239636" name="Rectangle 20"/>
          <p:cNvSpPr>
            <a:spLocks noChangeArrowheads="1"/>
          </p:cNvSpPr>
          <p:nvPr/>
        </p:nvSpPr>
        <p:spPr bwMode="auto">
          <a:xfrm>
            <a:off x="3352800" y="182880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28" name="Line 21"/>
          <p:cNvSpPr>
            <a:spLocks noChangeShapeType="1"/>
          </p:cNvSpPr>
          <p:nvPr/>
        </p:nvSpPr>
        <p:spPr bwMode="auto">
          <a:xfrm>
            <a:off x="2581275" y="17224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29" name="Line 22"/>
          <p:cNvSpPr>
            <a:spLocks noChangeShapeType="1"/>
          </p:cNvSpPr>
          <p:nvPr/>
        </p:nvSpPr>
        <p:spPr bwMode="auto">
          <a:xfrm>
            <a:off x="2581275" y="21034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0" name="Line 23"/>
          <p:cNvSpPr>
            <a:spLocks noChangeShapeType="1"/>
          </p:cNvSpPr>
          <p:nvPr/>
        </p:nvSpPr>
        <p:spPr bwMode="auto">
          <a:xfrm>
            <a:off x="3648075" y="172243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9640" name="Rectangle 24"/>
          <p:cNvSpPr>
            <a:spLocks noChangeArrowheads="1"/>
          </p:cNvSpPr>
          <p:nvPr/>
        </p:nvSpPr>
        <p:spPr bwMode="auto">
          <a:xfrm>
            <a:off x="3143250" y="182880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32" name="Rectangle 25"/>
          <p:cNvSpPr>
            <a:spLocks noChangeArrowheads="1"/>
          </p:cNvSpPr>
          <p:nvPr/>
        </p:nvSpPr>
        <p:spPr bwMode="auto">
          <a:xfrm>
            <a:off x="2724150" y="182880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33" name="Rectangle 26"/>
          <p:cNvSpPr>
            <a:spLocks noChangeArrowheads="1"/>
          </p:cNvSpPr>
          <p:nvPr/>
        </p:nvSpPr>
        <p:spPr bwMode="auto">
          <a:xfrm>
            <a:off x="2933700" y="182880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34" name="Rectangle 27"/>
          <p:cNvSpPr>
            <a:spLocks noChangeArrowheads="1"/>
          </p:cNvSpPr>
          <p:nvPr/>
        </p:nvSpPr>
        <p:spPr bwMode="auto">
          <a:xfrm>
            <a:off x="2514600" y="1828800"/>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239644" name="Rectangle 28"/>
          <p:cNvSpPr>
            <a:spLocks noChangeArrowheads="1"/>
          </p:cNvSpPr>
          <p:nvPr/>
        </p:nvSpPr>
        <p:spPr bwMode="auto">
          <a:xfrm>
            <a:off x="6972300" y="222885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36" name="Line 29"/>
          <p:cNvSpPr>
            <a:spLocks noChangeShapeType="1"/>
          </p:cNvSpPr>
          <p:nvPr/>
        </p:nvSpPr>
        <p:spPr bwMode="auto">
          <a:xfrm>
            <a:off x="6200775" y="21224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7" name="Line 30"/>
          <p:cNvSpPr>
            <a:spLocks noChangeShapeType="1"/>
          </p:cNvSpPr>
          <p:nvPr/>
        </p:nvSpPr>
        <p:spPr bwMode="auto">
          <a:xfrm>
            <a:off x="6200775" y="25034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8" name="Line 31"/>
          <p:cNvSpPr>
            <a:spLocks noChangeShapeType="1"/>
          </p:cNvSpPr>
          <p:nvPr/>
        </p:nvSpPr>
        <p:spPr bwMode="auto">
          <a:xfrm>
            <a:off x="7267575" y="212248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9" name="Line 32"/>
          <p:cNvSpPr>
            <a:spLocks noChangeShapeType="1"/>
          </p:cNvSpPr>
          <p:nvPr/>
        </p:nvSpPr>
        <p:spPr bwMode="auto">
          <a:xfrm>
            <a:off x="7305675" y="34750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40" name="Line 33"/>
          <p:cNvSpPr>
            <a:spLocks noChangeShapeType="1"/>
          </p:cNvSpPr>
          <p:nvPr/>
        </p:nvSpPr>
        <p:spPr bwMode="auto">
          <a:xfrm>
            <a:off x="7305675" y="38560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41" name="Line 34"/>
          <p:cNvSpPr>
            <a:spLocks noChangeShapeType="1"/>
          </p:cNvSpPr>
          <p:nvPr/>
        </p:nvSpPr>
        <p:spPr bwMode="auto">
          <a:xfrm>
            <a:off x="8372475" y="347503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9651" name="Rectangle 35"/>
          <p:cNvSpPr>
            <a:spLocks noChangeArrowheads="1"/>
          </p:cNvSpPr>
          <p:nvPr/>
        </p:nvSpPr>
        <p:spPr bwMode="auto">
          <a:xfrm>
            <a:off x="6172200" y="5867400"/>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17443" name="Line 36"/>
          <p:cNvSpPr>
            <a:spLocks noChangeShapeType="1"/>
          </p:cNvSpPr>
          <p:nvPr/>
        </p:nvSpPr>
        <p:spPr bwMode="auto">
          <a:xfrm>
            <a:off x="5400675" y="57610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44" name="Line 37"/>
          <p:cNvSpPr>
            <a:spLocks noChangeShapeType="1"/>
          </p:cNvSpPr>
          <p:nvPr/>
        </p:nvSpPr>
        <p:spPr bwMode="auto">
          <a:xfrm>
            <a:off x="5400675" y="61420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45" name="Line 38"/>
          <p:cNvSpPr>
            <a:spLocks noChangeShapeType="1"/>
          </p:cNvSpPr>
          <p:nvPr/>
        </p:nvSpPr>
        <p:spPr bwMode="auto">
          <a:xfrm>
            <a:off x="6467475" y="576103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46" name="Rectangle 39"/>
          <p:cNvSpPr>
            <a:spLocks noChangeArrowheads="1"/>
          </p:cNvSpPr>
          <p:nvPr/>
        </p:nvSpPr>
        <p:spPr bwMode="auto">
          <a:xfrm>
            <a:off x="5962650" y="5867400"/>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239656" name="Rectangle 40"/>
          <p:cNvSpPr>
            <a:spLocks noChangeArrowheads="1"/>
          </p:cNvSpPr>
          <p:nvPr/>
        </p:nvSpPr>
        <p:spPr bwMode="auto">
          <a:xfrm>
            <a:off x="5543550" y="5867400"/>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48" name="Rectangle 41"/>
          <p:cNvSpPr>
            <a:spLocks noChangeArrowheads="1"/>
          </p:cNvSpPr>
          <p:nvPr/>
        </p:nvSpPr>
        <p:spPr bwMode="auto">
          <a:xfrm>
            <a:off x="5753100" y="5867400"/>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239658" name="Rectangle 42"/>
          <p:cNvSpPr>
            <a:spLocks noChangeArrowheads="1"/>
          </p:cNvSpPr>
          <p:nvPr/>
        </p:nvSpPr>
        <p:spPr bwMode="auto">
          <a:xfrm>
            <a:off x="1752600" y="3648075"/>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17450" name="Line 43"/>
          <p:cNvSpPr>
            <a:spLocks noChangeShapeType="1"/>
          </p:cNvSpPr>
          <p:nvPr/>
        </p:nvSpPr>
        <p:spPr bwMode="auto">
          <a:xfrm>
            <a:off x="981075" y="35321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1" name="Line 44"/>
          <p:cNvSpPr>
            <a:spLocks noChangeShapeType="1"/>
          </p:cNvSpPr>
          <p:nvPr/>
        </p:nvSpPr>
        <p:spPr bwMode="auto">
          <a:xfrm>
            <a:off x="981075" y="39131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2" name="Line 45"/>
          <p:cNvSpPr>
            <a:spLocks noChangeShapeType="1"/>
          </p:cNvSpPr>
          <p:nvPr/>
        </p:nvSpPr>
        <p:spPr bwMode="auto">
          <a:xfrm>
            <a:off x="2047875" y="353218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3" name="Rectangle 46"/>
          <p:cNvSpPr>
            <a:spLocks noChangeArrowheads="1"/>
          </p:cNvSpPr>
          <p:nvPr/>
        </p:nvSpPr>
        <p:spPr bwMode="auto">
          <a:xfrm>
            <a:off x="1562100" y="3648075"/>
            <a:ext cx="244475" cy="198438"/>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54" name="Line 47"/>
          <p:cNvSpPr>
            <a:spLocks noChangeShapeType="1"/>
          </p:cNvSpPr>
          <p:nvPr/>
        </p:nvSpPr>
        <p:spPr bwMode="auto">
          <a:xfrm>
            <a:off x="1590675" y="56657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5" name="Line 48"/>
          <p:cNvSpPr>
            <a:spLocks noChangeShapeType="1"/>
          </p:cNvSpPr>
          <p:nvPr/>
        </p:nvSpPr>
        <p:spPr bwMode="auto">
          <a:xfrm>
            <a:off x="1590675" y="604678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6" name="Line 49"/>
          <p:cNvSpPr>
            <a:spLocks noChangeShapeType="1"/>
          </p:cNvSpPr>
          <p:nvPr/>
        </p:nvSpPr>
        <p:spPr bwMode="auto">
          <a:xfrm>
            <a:off x="2657475" y="566578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7" name="Rectangle 50"/>
          <p:cNvSpPr>
            <a:spLocks noChangeArrowheads="1"/>
          </p:cNvSpPr>
          <p:nvPr/>
        </p:nvSpPr>
        <p:spPr bwMode="auto">
          <a:xfrm>
            <a:off x="4495800" y="2743200"/>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17458" name="Line 51"/>
          <p:cNvSpPr>
            <a:spLocks noChangeShapeType="1"/>
          </p:cNvSpPr>
          <p:nvPr/>
        </p:nvSpPr>
        <p:spPr bwMode="auto">
          <a:xfrm>
            <a:off x="3724275" y="26368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59" name="Line 52"/>
          <p:cNvSpPr>
            <a:spLocks noChangeShapeType="1"/>
          </p:cNvSpPr>
          <p:nvPr/>
        </p:nvSpPr>
        <p:spPr bwMode="auto">
          <a:xfrm>
            <a:off x="3724275" y="3017838"/>
            <a:ext cx="10668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60" name="Line 53"/>
          <p:cNvSpPr>
            <a:spLocks noChangeShapeType="1"/>
          </p:cNvSpPr>
          <p:nvPr/>
        </p:nvSpPr>
        <p:spPr bwMode="auto">
          <a:xfrm>
            <a:off x="4791075" y="2636838"/>
            <a:ext cx="0" cy="381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2" name="Group 54"/>
          <p:cNvGrpSpPr>
            <a:grpSpLocks/>
          </p:cNvGrpSpPr>
          <p:nvPr/>
        </p:nvGrpSpPr>
        <p:grpSpPr bwMode="auto">
          <a:xfrm>
            <a:off x="1895475" y="2598738"/>
            <a:ext cx="5137150" cy="3379787"/>
            <a:chOff x="1200" y="1428"/>
            <a:chExt cx="3236" cy="2129"/>
          </a:xfrm>
        </p:grpSpPr>
        <p:sp>
          <p:nvSpPr>
            <p:cNvPr id="17482" name="Text Box 55"/>
            <p:cNvSpPr txBox="1">
              <a:spLocks noChangeArrowheads="1"/>
            </p:cNvSpPr>
            <p:nvPr/>
          </p:nvSpPr>
          <p:spPr bwMode="auto">
            <a:xfrm>
              <a:off x="1526" y="1428"/>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4" name="Text Box 57"/>
            <p:cNvSpPr txBox="1">
              <a:spLocks noChangeArrowheads="1"/>
            </p:cNvSpPr>
            <p:nvPr/>
          </p:nvSpPr>
          <p:spPr bwMode="auto">
            <a:xfrm>
              <a:off x="1200" y="2604"/>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5" name="Text Box 58"/>
            <p:cNvSpPr txBox="1">
              <a:spLocks noChangeArrowheads="1"/>
            </p:cNvSpPr>
            <p:nvPr/>
          </p:nvSpPr>
          <p:spPr bwMode="auto">
            <a:xfrm>
              <a:off x="2544" y="3324"/>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6" name="Text Box 59"/>
            <p:cNvSpPr txBox="1">
              <a:spLocks noChangeArrowheads="1"/>
            </p:cNvSpPr>
            <p:nvPr/>
          </p:nvSpPr>
          <p:spPr bwMode="auto">
            <a:xfrm>
              <a:off x="2112" y="1692"/>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7" name="Text Box 60"/>
            <p:cNvSpPr txBox="1">
              <a:spLocks noChangeArrowheads="1"/>
            </p:cNvSpPr>
            <p:nvPr/>
          </p:nvSpPr>
          <p:spPr bwMode="auto">
            <a:xfrm>
              <a:off x="3312" y="1452"/>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8" name="Text Box 61"/>
            <p:cNvSpPr txBox="1">
              <a:spLocks noChangeArrowheads="1"/>
            </p:cNvSpPr>
            <p:nvPr/>
          </p:nvSpPr>
          <p:spPr bwMode="auto">
            <a:xfrm>
              <a:off x="3120" y="2076"/>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89" name="Text Box 62"/>
            <p:cNvSpPr txBox="1">
              <a:spLocks noChangeArrowheads="1"/>
            </p:cNvSpPr>
            <p:nvPr/>
          </p:nvSpPr>
          <p:spPr bwMode="auto">
            <a:xfrm>
              <a:off x="4320" y="1740"/>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sp>
          <p:nvSpPr>
            <p:cNvPr id="17490" name="Text Box 63"/>
            <p:cNvSpPr txBox="1">
              <a:spLocks noChangeArrowheads="1"/>
            </p:cNvSpPr>
            <p:nvPr/>
          </p:nvSpPr>
          <p:spPr bwMode="auto">
            <a:xfrm>
              <a:off x="4180" y="2853"/>
              <a:ext cx="116"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grpSp>
      <p:grpSp>
        <p:nvGrpSpPr>
          <p:cNvPr id="3" name="Group 64"/>
          <p:cNvGrpSpPr>
            <a:grpSpLocks/>
          </p:cNvGrpSpPr>
          <p:nvPr/>
        </p:nvGrpSpPr>
        <p:grpSpPr bwMode="auto">
          <a:xfrm>
            <a:off x="2441575" y="2133600"/>
            <a:ext cx="4743450" cy="3503613"/>
            <a:chOff x="1544" y="1135"/>
            <a:chExt cx="2988" cy="2207"/>
          </a:xfrm>
        </p:grpSpPr>
        <p:cxnSp>
          <p:nvCxnSpPr>
            <p:cNvPr id="17479" name="AutoShape 65"/>
            <p:cNvCxnSpPr>
              <a:cxnSpLocks noChangeShapeType="1"/>
            </p:cNvCxnSpPr>
            <p:nvPr/>
          </p:nvCxnSpPr>
          <p:spPr bwMode="auto">
            <a:xfrm flipH="1">
              <a:off x="1544" y="1135"/>
              <a:ext cx="886" cy="933"/>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cxnSp>
          <p:nvCxnSpPr>
            <p:cNvPr id="17480" name="AutoShape 66"/>
            <p:cNvCxnSpPr>
              <a:cxnSpLocks noChangeShapeType="1"/>
              <a:stCxn id="17424" idx="3"/>
              <a:endCxn id="17423" idx="6"/>
            </p:cNvCxnSpPr>
            <p:nvPr/>
          </p:nvCxnSpPr>
          <p:spPr bwMode="auto">
            <a:xfrm flipH="1" flipV="1">
              <a:off x="1592" y="3210"/>
              <a:ext cx="2084" cy="132"/>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cxnSp>
          <p:nvCxnSpPr>
            <p:cNvPr id="17481" name="AutoShape 67"/>
            <p:cNvCxnSpPr>
              <a:cxnSpLocks noChangeShapeType="1"/>
              <a:stCxn id="17422" idx="4"/>
              <a:endCxn id="17420" idx="0"/>
            </p:cNvCxnSpPr>
            <p:nvPr/>
          </p:nvCxnSpPr>
          <p:spPr bwMode="auto">
            <a:xfrm>
              <a:off x="3927" y="1635"/>
              <a:ext cx="605" cy="623"/>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grpSp>
      <p:sp>
        <p:nvSpPr>
          <p:cNvPr id="239684" name="Rectangle 68"/>
          <p:cNvSpPr>
            <a:spLocks noChangeArrowheads="1"/>
          </p:cNvSpPr>
          <p:nvPr/>
        </p:nvSpPr>
        <p:spPr bwMode="auto">
          <a:xfrm>
            <a:off x="341313" y="3654425"/>
            <a:ext cx="244475" cy="198438"/>
          </a:xfrm>
          <a:prstGeom prst="rect">
            <a:avLst/>
          </a:prstGeom>
          <a:solidFill>
            <a:srgbClr val="FFFF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7</a:t>
            </a:r>
          </a:p>
        </p:txBody>
      </p:sp>
      <p:sp>
        <p:nvSpPr>
          <p:cNvPr id="239685" name="Rectangle 69"/>
          <p:cNvSpPr>
            <a:spLocks noChangeArrowheads="1"/>
          </p:cNvSpPr>
          <p:nvPr/>
        </p:nvSpPr>
        <p:spPr bwMode="auto">
          <a:xfrm>
            <a:off x="4560888" y="5872163"/>
            <a:ext cx="244475" cy="198437"/>
          </a:xfrm>
          <a:prstGeom prst="rect">
            <a:avLst/>
          </a:prstGeom>
          <a:solidFill>
            <a:srgbClr val="FF6600"/>
          </a:solidFill>
          <a:ln w="12700">
            <a:solidFill>
              <a:schemeClr val="tx1"/>
            </a:solidFill>
            <a:miter lim="800000"/>
            <a:headEnd/>
            <a:tailEnd/>
          </a:ln>
        </p:spPr>
        <p:txBody>
          <a:bodyPr wrap="none" anchor="ct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algn="ctr" eaLnBrk="1" hangingPunct="1"/>
            <a:r>
              <a:rPr lang="en-US" altLang="en-US" sz="1400">
                <a:latin typeface="Times New Roman" charset="0"/>
              </a:rPr>
              <a:t>6</a:t>
            </a:r>
          </a:p>
        </p:txBody>
      </p:sp>
      <p:sp>
        <p:nvSpPr>
          <p:cNvPr id="17471" name="Text Box 72"/>
          <p:cNvSpPr txBox="1">
            <a:spLocks noChangeArrowheads="1"/>
          </p:cNvSpPr>
          <p:nvPr/>
        </p:nvSpPr>
        <p:spPr bwMode="auto">
          <a:xfrm>
            <a:off x="5149850" y="206534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pPr eaLnBrk="1" hangingPunct="1"/>
            <a:endParaRPr lang="en-US" altLang="en-US" sz="1800" dirty="0">
              <a:latin typeface="Times New Roman" charset="0"/>
            </a:endParaRPr>
          </a:p>
        </p:txBody>
      </p:sp>
      <p:grpSp>
        <p:nvGrpSpPr>
          <p:cNvPr id="5" name="Group 80"/>
          <p:cNvGrpSpPr>
            <a:grpSpLocks/>
          </p:cNvGrpSpPr>
          <p:nvPr/>
        </p:nvGrpSpPr>
        <p:grpSpPr bwMode="auto">
          <a:xfrm>
            <a:off x="2325688" y="2105025"/>
            <a:ext cx="4873625" cy="3297238"/>
            <a:chOff x="1471" y="1117"/>
            <a:chExt cx="3070" cy="2077"/>
          </a:xfrm>
        </p:grpSpPr>
        <p:cxnSp>
          <p:nvCxnSpPr>
            <p:cNvPr id="17467" name="AutoShape 81"/>
            <p:cNvCxnSpPr>
              <a:cxnSpLocks noChangeShapeType="1"/>
            </p:cNvCxnSpPr>
            <p:nvPr/>
          </p:nvCxnSpPr>
          <p:spPr bwMode="auto">
            <a:xfrm flipH="1" flipV="1">
              <a:off x="1471" y="2235"/>
              <a:ext cx="3" cy="878"/>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cxnSp>
          <p:nvCxnSpPr>
            <p:cNvPr id="17468" name="AutoShape 82"/>
            <p:cNvCxnSpPr>
              <a:cxnSpLocks noChangeShapeType="1"/>
            </p:cNvCxnSpPr>
            <p:nvPr/>
          </p:nvCxnSpPr>
          <p:spPr bwMode="auto">
            <a:xfrm flipH="1">
              <a:off x="3861" y="2462"/>
              <a:ext cx="680" cy="732"/>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cxnSp>
          <p:nvCxnSpPr>
            <p:cNvPr id="17469" name="AutoShape 83"/>
            <p:cNvCxnSpPr>
              <a:cxnSpLocks noChangeShapeType="1"/>
            </p:cNvCxnSpPr>
            <p:nvPr/>
          </p:nvCxnSpPr>
          <p:spPr bwMode="auto">
            <a:xfrm>
              <a:off x="2678" y="1117"/>
              <a:ext cx="1110" cy="407"/>
            </a:xfrm>
            <a:prstGeom prst="straightConnector1">
              <a:avLst/>
            </a:prstGeom>
            <a:noFill/>
            <a:ln w="76200">
              <a:solidFill>
                <a:srgbClr val="CC00FF"/>
              </a:solidFill>
              <a:round/>
              <a:headEnd/>
              <a:tailEn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49" presetClass="path" presetSubtype="0" accel="50000" decel="50000" fill="hold" grpId="0" nodeType="clickEffect">
                                  <p:stCondLst>
                                    <p:cond delay="0"/>
                                  </p:stCondLst>
                                  <p:childTnLst>
                                    <p:animMotion origin="layout" path="M 0.00017 -4.44444E-6 L -0.21701 0.26505 " pathEditMode="relative" rAng="0" ptsTypes="AA">
                                      <p:cBhvr>
                                        <p:cTn id="10" dur="2000" fill="hold"/>
                                        <p:tgtEl>
                                          <p:spTgt spid="239636"/>
                                        </p:tgtEl>
                                        <p:attrNameLst>
                                          <p:attrName>ppt_x</p:attrName>
                                          <p:attrName>ppt_y</p:attrName>
                                        </p:attrNameLst>
                                      </p:cBhvr>
                                      <p:rCtr x="-10868" y="13241"/>
                                    </p:animMotion>
                                  </p:childTnLst>
                                </p:cTn>
                              </p:par>
                              <p:par>
                                <p:cTn id="11" presetID="0" presetClass="path" presetSubtype="0" accel="50000" decel="50000" fill="hold" grpId="0" nodeType="withEffect">
                                  <p:stCondLst>
                                    <p:cond delay="0"/>
                                  </p:stCondLst>
                                  <p:childTnLst>
                                    <p:animMotion origin="layout" path="M 0.00104 -0.00277 L 0.05868 0.01505 L -0.06475 0.08403 L -0.42118 -0.01689 " pathEditMode="relative" rAng="0" ptsTypes="AAAA">
                                      <p:cBhvr>
                                        <p:cTn id="12" dur="2000" fill="hold"/>
                                        <p:tgtEl>
                                          <p:spTgt spid="239651"/>
                                        </p:tgtEl>
                                        <p:attrNameLst>
                                          <p:attrName>ppt_x</p:attrName>
                                          <p:attrName>ppt_y</p:attrName>
                                        </p:attrNameLst>
                                      </p:cBhvr>
                                      <p:rCtr x="-18229" y="3634"/>
                                    </p:animMotion>
                                  </p:childTnLst>
                                  <p:subTnLst>
                                    <p:set>
                                      <p:cBhvr override="childStyle">
                                        <p:cTn dur="1" fill="hold" display="0" masterRel="nextClick" afterEffect="1"/>
                                        <p:tgtEl>
                                          <p:spTgt spid="239651"/>
                                        </p:tgtEl>
                                        <p:attrNameLst>
                                          <p:attrName>style.visibility</p:attrName>
                                        </p:attrNameLst>
                                      </p:cBhvr>
                                      <p:to>
                                        <p:strVal val="hidden"/>
                                      </p:to>
                                    </p:set>
                                  </p:subTnLst>
                                </p:cTn>
                              </p:par>
                              <p:par>
                                <p:cTn id="13" presetID="49" presetClass="path" presetSubtype="0" accel="50000" decel="50000" fill="hold" grpId="0" nodeType="withEffect">
                                  <p:stCondLst>
                                    <p:cond delay="0"/>
                                  </p:stCondLst>
                                  <p:childTnLst>
                                    <p:animMotion origin="layout" path="M -2.22222E-6 2.22222E-6 L 0.11528 0.19768 " pathEditMode="relative" rAng="0" ptsTypes="AA">
                                      <p:cBhvr>
                                        <p:cTn id="14" dur="2000" fill="hold"/>
                                        <p:tgtEl>
                                          <p:spTgt spid="239644"/>
                                        </p:tgtEl>
                                        <p:attrNameLst>
                                          <p:attrName>ppt_x</p:attrName>
                                          <p:attrName>ppt_y</p:attrName>
                                        </p:attrNameLst>
                                      </p:cBhvr>
                                      <p:rCtr x="5764" y="9884"/>
                                    </p:animMotion>
                                  </p:childTnLst>
                                  <p:subTnLst>
                                    <p:set>
                                      <p:cBhvr override="childStyle">
                                        <p:cTn dur="1" fill="hold" display="0" masterRel="nextClick" afterEffect="1"/>
                                        <p:tgtEl>
                                          <p:spTgt spid="239644"/>
                                        </p:tgtEl>
                                        <p:attrNameLst>
                                          <p:attrName>style.visibility</p:attrName>
                                        </p:attrNameLst>
                                      </p:cBhvr>
                                      <p:to>
                                        <p:strVal val="hidden"/>
                                      </p:to>
                                    </p:set>
                                  </p:sub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239685"/>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239684"/>
                                        </p:tgtEl>
                                        <p:attrNameLst>
                                          <p:attrName>style.visibility</p:attrName>
                                        </p:attrNameLst>
                                      </p:cBhvr>
                                      <p:to>
                                        <p:strVal val="visible"/>
                                      </p:to>
                                    </p:set>
                                  </p:childTnLst>
                                </p:cTn>
                              </p:par>
                              <p:par>
                                <p:cTn id="21" presetID="63" presetClass="path" presetSubtype="0" accel="50000" decel="50000" fill="hold" grpId="0" nodeType="withEffect">
                                  <p:stCondLst>
                                    <p:cond delay="0"/>
                                  </p:stCondLst>
                                  <p:childTnLst>
                                    <p:animMotion origin="layout" path="M 3.05556E-6 2.22222E-6 L 0.0868 2.22222E-6 " pathEditMode="relative" rAng="0" ptsTypes="AA">
                                      <p:cBhvr>
                                        <p:cTn id="22" dur="2000" fill="hold"/>
                                        <p:tgtEl>
                                          <p:spTgt spid="239685"/>
                                        </p:tgtEl>
                                        <p:attrNameLst>
                                          <p:attrName>ppt_x</p:attrName>
                                          <p:attrName>ppt_y</p:attrName>
                                        </p:attrNameLst>
                                      </p:cBhvr>
                                      <p:rCtr x="4340" y="0"/>
                                    </p:animMotion>
                                  </p:childTnLst>
                                </p:cTn>
                              </p:par>
                              <p:par>
                                <p:cTn id="23" presetID="63" presetClass="path" presetSubtype="0" accel="50000" decel="50000" fill="hold" grpId="0" nodeType="withEffect">
                                  <p:stCondLst>
                                    <p:cond delay="0"/>
                                  </p:stCondLst>
                                  <p:childTnLst>
                                    <p:animMotion origin="layout" path="M 3.05556E-6 -3.7037E-7 L 0.08906 -3.7037E-7 " pathEditMode="relative" rAng="0" ptsTypes="AA">
                                      <p:cBhvr>
                                        <p:cTn id="24" dur="2000" fill="hold"/>
                                        <p:tgtEl>
                                          <p:spTgt spid="239684"/>
                                        </p:tgtEl>
                                        <p:attrNameLst>
                                          <p:attrName>ppt_x</p:attrName>
                                          <p:attrName>ppt_y</p:attrName>
                                        </p:attrNameLst>
                                      </p:cBhvr>
                                      <p:rCtr x="4444" y="0"/>
                                    </p:animMotion>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xit" presetSubtype="0" fill="hold" nodeType="clickEffect">
                                  <p:stCondLst>
                                    <p:cond delay="0"/>
                                  </p:stCondLst>
                                  <p:childTnLst>
                                    <p:set>
                                      <p:cBhvr>
                                        <p:cTn id="28" dur="1" fill="hold">
                                          <p:stCondLst>
                                            <p:cond delay="0"/>
                                          </p:stCondLst>
                                        </p:cTn>
                                        <p:tgtEl>
                                          <p:spTgt spid="3"/>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2"/>
                                        </p:tgtEl>
                                        <p:attrNameLst>
                                          <p:attrName>style.visibility</p:attrName>
                                        </p:attrNameLst>
                                      </p:cBhvr>
                                      <p:to>
                                        <p:strVal val="hidden"/>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49" presetClass="path" presetSubtype="0" accel="50000" decel="50000" fill="hold" grpId="0" nodeType="clickEffect">
                                  <p:stCondLst>
                                    <p:cond delay="0"/>
                                  </p:stCondLst>
                                  <p:childTnLst>
                                    <p:animMotion origin="layout" path="M -0.00035 0.00092 L 0.41875 0.05833 " pathEditMode="relative" rAng="0" ptsTypes="AA">
                                      <p:cBhvr>
                                        <p:cTn id="38" dur="2000" fill="hold"/>
                                        <p:tgtEl>
                                          <p:spTgt spid="239640"/>
                                        </p:tgtEl>
                                        <p:attrNameLst>
                                          <p:attrName>ppt_x</p:attrName>
                                          <p:attrName>ppt_y</p:attrName>
                                        </p:attrNameLst>
                                      </p:cBhvr>
                                      <p:rCtr x="20955" y="2870"/>
                                    </p:animMotion>
                                  </p:childTnLst>
                                </p:cTn>
                              </p:par>
                              <p:par>
                                <p:cTn id="39" presetID="0" presetClass="path" presetSubtype="0" accel="50000" decel="50000" fill="hold" grpId="0" nodeType="withEffect">
                                  <p:stCondLst>
                                    <p:cond delay="0"/>
                                  </p:stCondLst>
                                  <p:childTnLst>
                                    <p:animMotion origin="layout" path="M -1.94444E-6 3.33333E-6 L 0.00191 0.26389 L 0.06094 0.30532 " pathEditMode="relative" ptsTypes="AAA">
                                      <p:cBhvr>
                                        <p:cTn id="40" dur="2000" fill="hold"/>
                                        <p:tgtEl>
                                          <p:spTgt spid="239658"/>
                                        </p:tgtEl>
                                        <p:attrNameLst>
                                          <p:attrName>ppt_x</p:attrName>
                                          <p:attrName>ppt_y</p:attrName>
                                        </p:attrNameLst>
                                      </p:cBhvr>
                                    </p:animMotion>
                                  </p:childTnLst>
                                  <p:subTnLst>
                                    <p:set>
                                      <p:cBhvr override="childStyle">
                                        <p:cTn dur="1" fill="hold" display="0" masterRel="nextClick" afterEffect="1"/>
                                        <p:tgtEl>
                                          <p:spTgt spid="239658"/>
                                        </p:tgtEl>
                                        <p:attrNameLst>
                                          <p:attrName>style.visibility</p:attrName>
                                        </p:attrNameLst>
                                      </p:cBhvr>
                                      <p:to>
                                        <p:strVal val="hidden"/>
                                      </p:to>
                                    </p:set>
                                  </p:subTnLst>
                                </p:cTn>
                              </p:par>
                              <p:par>
                                <p:cTn id="41" presetID="0" presetClass="path" presetSubtype="0" accel="50000" decel="50000" fill="hold" grpId="0" nodeType="withEffect">
                                  <p:stCondLst>
                                    <p:cond delay="0"/>
                                  </p:stCondLst>
                                  <p:childTnLst>
                                    <p:animMotion origin="layout" path="M -2.22222E-6 7.03704E-6 L 0.06112 0.07061 L 0.26598 -0.33333 " pathEditMode="relative" ptsTypes="AAA">
                                      <p:cBhvr>
                                        <p:cTn id="42" dur="2000" fill="hold"/>
                                        <p:tgtEl>
                                          <p:spTgt spid="239656"/>
                                        </p:tgtEl>
                                        <p:attrNameLst>
                                          <p:attrName>ppt_x</p:attrName>
                                          <p:attrName>ppt_y</p:attrName>
                                        </p:attrNameLst>
                                      </p:cBhvr>
                                    </p:animMotion>
                                  </p:childTnLst>
                                  <p:subTnLst>
                                    <p:set>
                                      <p:cBhvr override="childStyle">
                                        <p:cTn dur="1" fill="hold" display="0" masterRel="nextClick" afterEffect="1"/>
                                        <p:tgtEl>
                                          <p:spTgt spid="23965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636" grpId="0" animBg="1"/>
      <p:bldP spid="239640" grpId="0" animBg="1"/>
      <p:bldP spid="239644" grpId="0" animBg="1"/>
      <p:bldP spid="239651" grpId="0" animBg="1"/>
      <p:bldP spid="239656" grpId="0" animBg="1"/>
      <p:bldP spid="239658" grpId="0" animBg="1"/>
      <p:bldP spid="239684" grpId="0" animBg="1"/>
      <p:bldP spid="239684" grpId="1" animBg="1"/>
      <p:bldP spid="239685" grpId="0" animBg="1"/>
      <p:bldP spid="239685"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p:txBody>
          <a:bodyPr/>
          <a:lstStyle/>
          <a:p>
            <a:r>
              <a:rPr lang="en-US" altLang="en-US" dirty="0">
                <a:latin typeface="Times New Roman" charset="0"/>
                <a:ea typeface="ＭＳ Ｐゴシック" charset="-128"/>
                <a:cs typeface="Times New Roman" charset="0"/>
              </a:rPr>
              <a:t>Overview of UMW </a:t>
            </a:r>
          </a:p>
        </p:txBody>
      </p:sp>
      <p:sp>
        <p:nvSpPr>
          <p:cNvPr id="3" name="Content Placeholder 2"/>
          <p:cNvSpPr>
            <a:spLocks noGrp="1"/>
          </p:cNvSpPr>
          <p:nvPr>
            <p:ph idx="1"/>
          </p:nvPr>
        </p:nvSpPr>
        <p:spPr>
          <a:xfrm>
            <a:off x="762000" y="1143000"/>
            <a:ext cx="7772400" cy="5334000"/>
          </a:xfrm>
        </p:spPr>
        <p:txBody>
          <a:bodyPr/>
          <a:lstStyle/>
          <a:p>
            <a:pPr marL="0" indent="0">
              <a:buFontTx/>
              <a:buNone/>
              <a:defRPr/>
            </a:pPr>
            <a:endParaRPr lang="en-US" dirty="0"/>
          </a:p>
          <a:p>
            <a:pPr>
              <a:defRPr/>
            </a:pPr>
            <a:r>
              <a:rPr lang="en-US" dirty="0"/>
              <a:t>UMW solves the </a:t>
            </a:r>
            <a:r>
              <a:rPr lang="en-US" dirty="0">
                <a:solidFill>
                  <a:schemeClr val="accent1">
                    <a:lumMod val="75000"/>
                  </a:schemeClr>
                </a:solidFill>
              </a:rPr>
              <a:t>generalized flow problem </a:t>
            </a:r>
            <a:r>
              <a:rPr lang="en-US" dirty="0"/>
              <a:t>which includes </a:t>
            </a:r>
            <a:r>
              <a:rPr lang="en-US" dirty="0">
                <a:solidFill>
                  <a:schemeClr val="accent1">
                    <a:lumMod val="75000"/>
                  </a:schemeClr>
                </a:solidFill>
              </a:rPr>
              <a:t>Unicast, Broadcast, Multicast and Anycast </a:t>
            </a:r>
          </a:p>
          <a:p>
            <a:pPr lvl="1">
              <a:defRPr/>
            </a:pPr>
            <a:r>
              <a:rPr lang="en-US" dirty="0"/>
              <a:t>Compared to the Backpressure Policy (BP), which solves only Unicast</a:t>
            </a:r>
          </a:p>
          <a:p>
            <a:pPr>
              <a:defRPr/>
            </a:pPr>
            <a:endParaRPr lang="en-US" dirty="0"/>
          </a:p>
          <a:p>
            <a:pPr>
              <a:defRPr/>
            </a:pPr>
            <a:r>
              <a:rPr lang="en-US" dirty="0"/>
              <a:t>UMW dynamically chooses routes for each packet at the source (</a:t>
            </a:r>
            <a:r>
              <a:rPr lang="en-US" dirty="0">
                <a:solidFill>
                  <a:schemeClr val="accent1">
                    <a:lumMod val="75000"/>
                  </a:schemeClr>
                </a:solidFill>
              </a:rPr>
              <a:t>source routing)</a:t>
            </a:r>
          </a:p>
          <a:p>
            <a:pPr lvl="1">
              <a:defRPr/>
            </a:pPr>
            <a:r>
              <a:rPr lang="en-US" dirty="0"/>
              <a:t>Compared to BP, which makes hop-by-hop routing decision </a:t>
            </a:r>
          </a:p>
          <a:p>
            <a:pPr>
              <a:defRPr/>
            </a:pPr>
            <a:endParaRPr lang="en-US" dirty="0"/>
          </a:p>
          <a:p>
            <a:pPr>
              <a:defRPr/>
            </a:pPr>
            <a:r>
              <a:rPr lang="en-US" dirty="0"/>
              <a:t>Routing and Scheduling actions of UMW are </a:t>
            </a:r>
            <a:r>
              <a:rPr lang="en-US" dirty="0">
                <a:solidFill>
                  <a:schemeClr val="accent1">
                    <a:lumMod val="75000"/>
                  </a:schemeClr>
                </a:solidFill>
              </a:rPr>
              <a:t>oblivious</a:t>
            </a:r>
            <a:r>
              <a:rPr lang="en-US" dirty="0"/>
              <a:t> to the physical queues and depends on </a:t>
            </a:r>
            <a:r>
              <a:rPr lang="en-US" dirty="0">
                <a:solidFill>
                  <a:schemeClr val="accent1">
                    <a:lumMod val="75000"/>
                  </a:schemeClr>
                </a:solidFill>
              </a:rPr>
              <a:t>virtual queue-lengths </a:t>
            </a:r>
            <a:r>
              <a:rPr lang="en-US" dirty="0"/>
              <a:t>which corresponds to a simpler </a:t>
            </a:r>
            <a:r>
              <a:rPr lang="en-US" dirty="0">
                <a:solidFill>
                  <a:schemeClr val="accent1">
                    <a:lumMod val="75000"/>
                  </a:schemeClr>
                </a:solidFill>
              </a:rPr>
              <a:t>precedence-relaxed</a:t>
            </a:r>
            <a:r>
              <a:rPr lang="en-US" dirty="0"/>
              <a:t> system</a:t>
            </a:r>
          </a:p>
          <a:p>
            <a:pPr lvl="1">
              <a:defRPr/>
            </a:pPr>
            <a:r>
              <a:rPr lang="en-US" dirty="0"/>
              <a:t>Compared to BP whose actions depend on physical queue-length differentials</a:t>
            </a:r>
          </a:p>
          <a:p>
            <a:pPr>
              <a:defRPr/>
            </a:pPr>
            <a:endParaRPr lang="en-US" dirty="0"/>
          </a:p>
          <a:p>
            <a:pPr>
              <a:defRPr/>
            </a:pPr>
            <a:r>
              <a:rPr lang="en-US" dirty="0"/>
              <a:t>UMW uses solution of standard combinatorial problems (e.g., </a:t>
            </a:r>
            <a:r>
              <a:rPr lang="en-US" dirty="0">
                <a:solidFill>
                  <a:schemeClr val="accent1">
                    <a:lumMod val="75000"/>
                  </a:schemeClr>
                </a:solidFill>
              </a:rPr>
              <a:t>Shortest path, MST, min-cost Steiner Tree</a:t>
            </a:r>
            <a:r>
              <a:rPr lang="en-US" dirty="0">
                <a:solidFill>
                  <a:schemeClr val="accent2"/>
                </a:solidFill>
              </a:rPr>
              <a:t>  </a:t>
            </a:r>
            <a:r>
              <a:rPr lang="en-US" dirty="0"/>
              <a:t>etc.) as a subroutine </a:t>
            </a:r>
          </a:p>
          <a:p>
            <a:pPr>
              <a:defRPr/>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hape 428"/>
          <p:cNvSpPr>
            <a:spLocks noGrp="1"/>
          </p:cNvSpPr>
          <p:nvPr>
            <p:ph type="title"/>
          </p:nvPr>
        </p:nvSpPr>
        <p:spPr>
          <a:xfrm>
            <a:off x="1676400" y="203200"/>
            <a:ext cx="6683375" cy="506413"/>
          </a:xfrm>
        </p:spPr>
        <p:txBody>
          <a:bodyPr/>
          <a:lstStyle/>
          <a:p>
            <a:r>
              <a:rPr lang="en-US" altLang="en-US" dirty="0">
                <a:latin typeface="Times New Roman" charset="0"/>
                <a:ea typeface="ＭＳ Ｐゴシック" charset="-128"/>
                <a:cs typeface="Times New Roman" charset="0"/>
              </a:rPr>
              <a:t>Design of UMW: Challenges and Insight</a:t>
            </a:r>
          </a:p>
        </p:txBody>
      </p:sp>
      <p:sp>
        <p:nvSpPr>
          <p:cNvPr id="429" name="Shape 429"/>
          <p:cNvSpPr>
            <a:spLocks noGrp="1"/>
          </p:cNvSpPr>
          <p:nvPr>
            <p:ph type="body" idx="1"/>
          </p:nvPr>
        </p:nvSpPr>
        <p:spPr>
          <a:xfrm>
            <a:off x="1292225" y="1676400"/>
            <a:ext cx="7104063" cy="3952875"/>
          </a:xfrm>
        </p:spPr>
        <p:txBody>
          <a:bodyPr/>
          <a:lstStyle/>
          <a:p>
            <a:pPr>
              <a:defRPr/>
            </a:pPr>
            <a:r>
              <a:rPr lang="en-US" dirty="0"/>
              <a:t>Due to </a:t>
            </a:r>
            <a:r>
              <a:rPr lang="en-US" dirty="0">
                <a:solidFill>
                  <a:schemeClr val="accent1">
                    <a:lumMod val="75000"/>
                  </a:schemeClr>
                </a:solidFill>
              </a:rPr>
              <a:t>interdependent arrivals</a:t>
            </a:r>
            <a:r>
              <a:rPr dirty="0"/>
              <a:t>, networked queues are harder to analyze and control</a:t>
            </a:r>
          </a:p>
          <a:p>
            <a:pPr>
              <a:defRPr/>
            </a:pPr>
            <a:endParaRPr dirty="0"/>
          </a:p>
          <a:p>
            <a:pPr>
              <a:defRPr/>
            </a:pPr>
            <a:endParaRPr dirty="0"/>
          </a:p>
          <a:p>
            <a:pPr>
              <a:defRPr/>
            </a:pPr>
            <a:endParaRPr dirty="0"/>
          </a:p>
          <a:p>
            <a:pPr>
              <a:defRPr/>
            </a:pPr>
            <a:endParaRPr dirty="0"/>
          </a:p>
          <a:p>
            <a:pPr>
              <a:defRPr/>
            </a:pPr>
            <a:endParaRPr lang="en-US" dirty="0"/>
          </a:p>
          <a:p>
            <a:pPr>
              <a:defRPr/>
            </a:pPr>
            <a:endParaRPr lang="en-US" dirty="0"/>
          </a:p>
          <a:p>
            <a:pPr>
              <a:defRPr/>
            </a:pPr>
            <a:r>
              <a:rPr lang="en-US" dirty="0"/>
              <a:t>We obtain a simpler virtual system of queues by relaxing the </a:t>
            </a:r>
            <a:r>
              <a:rPr lang="en-US" dirty="0">
                <a:solidFill>
                  <a:schemeClr val="accent1">
                    <a:lumMod val="75000"/>
                  </a:schemeClr>
                </a:solidFill>
              </a:rPr>
              <a:t>Precedence constraints </a:t>
            </a:r>
            <a:r>
              <a:rPr lang="en-US" dirty="0"/>
              <a:t>as</a:t>
            </a:r>
            <a:r>
              <a:rPr lang="en-US" dirty="0">
                <a:solidFill>
                  <a:schemeClr val="accent1">
                    <a:lumMod val="75000"/>
                  </a:schemeClr>
                </a:solidFill>
              </a:rPr>
              <a:t> </a:t>
            </a:r>
            <a:r>
              <a:rPr lang="en-US" dirty="0"/>
              <a:t>described next</a:t>
            </a:r>
            <a:endParaRPr dirty="0"/>
          </a:p>
          <a:p>
            <a:pPr marL="520700" lvl="1" indent="0">
              <a:buFontTx/>
              <a:buNone/>
              <a:defRPr>
                <a:solidFill>
                  <a:srgbClr val="0070C0"/>
                </a:solidFill>
              </a:defRPr>
            </a:pPr>
            <a:r>
              <a:rPr dirty="0">
                <a:solidFill>
                  <a:srgbClr val="0070C0"/>
                </a:solidFill>
              </a:rPr>
              <a:t>                            </a:t>
            </a:r>
            <a:endParaRPr dirty="0">
              <a:solidFill>
                <a:schemeClr val="tx2"/>
              </a:solidFill>
            </a:endParaRPr>
          </a:p>
        </p:txBody>
      </p:sp>
      <p:pic>
        <p:nvPicPr>
          <p:cNvPr id="45059" name="image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97012" y="2432445"/>
            <a:ext cx="7042150" cy="99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
        <p:nvSpPr>
          <p:cNvPr id="45060" name="TextBox 1"/>
          <p:cNvSpPr txBox="1">
            <a:spLocks noChangeArrowheads="1"/>
          </p:cNvSpPr>
          <p:nvPr/>
        </p:nvSpPr>
        <p:spPr bwMode="auto">
          <a:xfrm>
            <a:off x="3429000" y="2401888"/>
            <a:ext cx="725488"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500" b="1" dirty="0">
                <a:latin typeface="Times New Roman" charset="0"/>
              </a:rPr>
              <a:t>Link 1</a:t>
            </a:r>
          </a:p>
        </p:txBody>
      </p:sp>
      <p:sp>
        <p:nvSpPr>
          <p:cNvPr id="45061" name="Rectangle 2"/>
          <p:cNvSpPr>
            <a:spLocks noChangeArrowheads="1"/>
          </p:cNvSpPr>
          <p:nvPr/>
        </p:nvSpPr>
        <p:spPr bwMode="auto">
          <a:xfrm>
            <a:off x="5659438" y="2401888"/>
            <a:ext cx="76041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600" b="1" dirty="0">
                <a:latin typeface="Times New Roman" charset="0"/>
              </a:rPr>
              <a:t>Link 2</a:t>
            </a:r>
          </a:p>
        </p:txBody>
      </p:sp>
      <p:sp>
        <p:nvSpPr>
          <p:cNvPr id="45062" name="TextBox 3"/>
          <p:cNvSpPr txBox="1">
            <a:spLocks noChangeArrowheads="1"/>
          </p:cNvSpPr>
          <p:nvPr/>
        </p:nvSpPr>
        <p:spPr bwMode="auto">
          <a:xfrm>
            <a:off x="1981200" y="2571750"/>
            <a:ext cx="7477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500" b="1" dirty="0">
                <a:latin typeface="Times New Roman" charset="0"/>
              </a:rPr>
              <a:t>Source</a:t>
            </a:r>
          </a:p>
        </p:txBody>
      </p:sp>
      <p:sp>
        <p:nvSpPr>
          <p:cNvPr id="45063" name="TextBox 4"/>
          <p:cNvSpPr txBox="1">
            <a:spLocks noChangeArrowheads="1"/>
          </p:cNvSpPr>
          <p:nvPr/>
        </p:nvSpPr>
        <p:spPr bwMode="auto">
          <a:xfrm>
            <a:off x="7234238" y="2554288"/>
            <a:ext cx="1125537" cy="32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200">
                <a:solidFill>
                  <a:schemeClr val="tx1"/>
                </a:solidFill>
                <a:latin typeface="Helvetica" charset="0"/>
                <a:ea typeface="ＭＳ Ｐゴシック" charset="-128"/>
              </a:defRPr>
            </a:lvl1pPr>
            <a:lvl2pPr marL="742950" indent="-285750">
              <a:defRPr sz="1200">
                <a:solidFill>
                  <a:schemeClr val="tx1"/>
                </a:solidFill>
                <a:latin typeface="Helvetica" charset="0"/>
                <a:ea typeface="ＭＳ Ｐゴシック" charset="-128"/>
              </a:defRPr>
            </a:lvl2pPr>
            <a:lvl3pPr marL="1143000" indent="-228600">
              <a:defRPr sz="1200">
                <a:solidFill>
                  <a:schemeClr val="tx1"/>
                </a:solidFill>
                <a:latin typeface="Helvetica" charset="0"/>
                <a:ea typeface="ＭＳ Ｐゴシック" charset="-128"/>
              </a:defRPr>
            </a:lvl3pPr>
            <a:lvl4pPr marL="1600200" indent="-228600">
              <a:defRPr sz="1200">
                <a:solidFill>
                  <a:schemeClr val="tx1"/>
                </a:solidFill>
                <a:latin typeface="Helvetica" charset="0"/>
                <a:ea typeface="ＭＳ Ｐゴシック" charset="-128"/>
              </a:defRPr>
            </a:lvl4pPr>
            <a:lvl5pPr marL="2057400" indent="-228600">
              <a:defRPr sz="1200">
                <a:solidFill>
                  <a:schemeClr val="tx1"/>
                </a:solidFill>
                <a:latin typeface="Helvetica" charset="0"/>
                <a:ea typeface="ＭＳ Ｐゴシック" charset="-128"/>
              </a:defRPr>
            </a:lvl5pPr>
            <a:lvl6pPr marL="2514600" indent="-228600" eaLnBrk="0" fontAlgn="base" hangingPunct="0">
              <a:spcBef>
                <a:spcPct val="0"/>
              </a:spcBef>
              <a:spcAft>
                <a:spcPct val="0"/>
              </a:spcAft>
              <a:defRPr sz="1200">
                <a:solidFill>
                  <a:schemeClr val="tx1"/>
                </a:solidFill>
                <a:latin typeface="Helvetica" charset="0"/>
                <a:ea typeface="ＭＳ Ｐゴシック" charset="-128"/>
              </a:defRPr>
            </a:lvl6pPr>
            <a:lvl7pPr marL="2971800" indent="-228600" eaLnBrk="0" fontAlgn="base" hangingPunct="0">
              <a:spcBef>
                <a:spcPct val="0"/>
              </a:spcBef>
              <a:spcAft>
                <a:spcPct val="0"/>
              </a:spcAft>
              <a:defRPr sz="1200">
                <a:solidFill>
                  <a:schemeClr val="tx1"/>
                </a:solidFill>
                <a:latin typeface="Helvetica" charset="0"/>
                <a:ea typeface="ＭＳ Ｐゴシック" charset="-128"/>
              </a:defRPr>
            </a:lvl7pPr>
            <a:lvl8pPr marL="3429000" indent="-228600" eaLnBrk="0" fontAlgn="base" hangingPunct="0">
              <a:spcBef>
                <a:spcPct val="0"/>
              </a:spcBef>
              <a:spcAft>
                <a:spcPct val="0"/>
              </a:spcAft>
              <a:defRPr sz="1200">
                <a:solidFill>
                  <a:schemeClr val="tx1"/>
                </a:solidFill>
                <a:latin typeface="Helvetica" charset="0"/>
                <a:ea typeface="ＭＳ Ｐゴシック" charset="-128"/>
              </a:defRPr>
            </a:lvl8pPr>
            <a:lvl9pPr marL="3886200" indent="-228600" eaLnBrk="0" fontAlgn="base" hangingPunct="0">
              <a:spcBef>
                <a:spcPct val="0"/>
              </a:spcBef>
              <a:spcAft>
                <a:spcPct val="0"/>
              </a:spcAft>
              <a:defRPr sz="1200">
                <a:solidFill>
                  <a:schemeClr val="tx1"/>
                </a:solidFill>
                <a:latin typeface="Helvetica" charset="0"/>
                <a:ea typeface="ＭＳ Ｐゴシック" charset="-128"/>
              </a:defRPr>
            </a:lvl9pPr>
          </a:lstStyle>
          <a:p>
            <a:r>
              <a:rPr lang="en-US" altLang="en-US" sz="1500" b="1" dirty="0">
                <a:latin typeface="Times New Roman" charset="0"/>
              </a:rPr>
              <a:t>Destination</a:t>
            </a:r>
          </a:p>
        </p:txBody>
      </p:sp>
      <p:sp>
        <p:nvSpPr>
          <p:cNvPr id="2" name="TextBox 1"/>
          <p:cNvSpPr txBox="1"/>
          <p:nvPr/>
        </p:nvSpPr>
        <p:spPr>
          <a:xfrm>
            <a:off x="1981200" y="3107484"/>
            <a:ext cx="990977" cy="307777"/>
          </a:xfrm>
          <a:prstGeom prst="rect">
            <a:avLst/>
          </a:prstGeom>
          <a:noFill/>
        </p:spPr>
        <p:txBody>
          <a:bodyPr wrap="none" rtlCol="0">
            <a:spAutoFit/>
          </a:bodyPr>
          <a:lstStyle/>
          <a:p>
            <a:r>
              <a:rPr lang="en-US" sz="1400" dirty="0">
                <a:solidFill>
                  <a:schemeClr val="accent1">
                    <a:lumMod val="75000"/>
                  </a:schemeClr>
                </a:solidFill>
              </a:rPr>
              <a:t>iid arrivals</a:t>
            </a:r>
          </a:p>
        </p:txBody>
      </p:sp>
      <p:sp>
        <p:nvSpPr>
          <p:cNvPr id="10" name="TextBox 9"/>
          <p:cNvSpPr txBox="1"/>
          <p:nvPr/>
        </p:nvSpPr>
        <p:spPr>
          <a:xfrm>
            <a:off x="4077702" y="3134513"/>
            <a:ext cx="1606530" cy="307777"/>
          </a:xfrm>
          <a:prstGeom prst="rect">
            <a:avLst/>
          </a:prstGeom>
          <a:noFill/>
        </p:spPr>
        <p:txBody>
          <a:bodyPr wrap="none" rtlCol="0">
            <a:spAutoFit/>
          </a:bodyPr>
          <a:lstStyle/>
          <a:p>
            <a:r>
              <a:rPr lang="en-US" sz="1400" dirty="0">
                <a:solidFill>
                  <a:schemeClr val="accent1">
                    <a:lumMod val="75000"/>
                  </a:schemeClr>
                </a:solidFill>
              </a:rPr>
              <a:t>correlated arrivals</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505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06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506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061">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0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60" grpId="0"/>
      <p:bldP spid="45062" grpId="0"/>
      <p:bldP spid="45063" grpId="0"/>
      <p:bldP spid="2" grpId="0"/>
      <p:bldP spid="10" grpId="0"/>
    </p:bldLst>
  </p:timing>
</p:sld>
</file>

<file path=ppt/theme/theme1.xml><?xml version="1.0" encoding="utf-8"?>
<a:theme xmlns:a="http://schemas.openxmlformats.org/drawingml/2006/main" name="DARPA_Satellite copy">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PA_Satellite cop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Helvetica" pitchFamily="-106"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Helvetica" pitchFamily="-106" charset="0"/>
          </a:defRPr>
        </a:defPPr>
      </a:lstStyle>
    </a:lnDef>
  </a:objectDefaults>
  <a:extraClrSchemeLst>
    <a:extraClrScheme>
      <a:clrScheme name="DARPA_Satellite copy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PA_Satellite copy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PA_Satellite copy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PA_Satellite copy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PA_Satellite copy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PA_Satellite copy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PA_Satellite copy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Macintosh HD:Desktop Folder:Ardent Talks:DARPA_Satellite copy</Template>
  <TotalTime>18282</TotalTime>
  <Pages>1</Pages>
  <Words>2001</Words>
  <Application>Microsoft Macintosh PowerPoint</Application>
  <PresentationFormat>On-screen Show (4:3)</PresentationFormat>
  <Paragraphs>422</Paragraphs>
  <Slides>32</Slides>
  <Notes>3</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Cambria Math</vt:lpstr>
      <vt:lpstr>Helvetica</vt:lpstr>
      <vt:lpstr>Symbol</vt:lpstr>
      <vt:lpstr>Times</vt:lpstr>
      <vt:lpstr>Times New Roman</vt:lpstr>
      <vt:lpstr>DARPA_Satellite copy</vt:lpstr>
      <vt:lpstr>Optimal Control for Generalized  Network-Flow Problems</vt:lpstr>
      <vt:lpstr>Motivation</vt:lpstr>
      <vt:lpstr>Introduction</vt:lpstr>
      <vt:lpstr>System Model</vt:lpstr>
      <vt:lpstr>PowerPoint Presentation</vt:lpstr>
      <vt:lpstr>Formal Problem Statement</vt:lpstr>
      <vt:lpstr>Routing and Link Scheduling: Example  </vt:lpstr>
      <vt:lpstr>Overview of UMW </vt:lpstr>
      <vt:lpstr>Design of UMW: Challenges and Insight</vt:lpstr>
      <vt:lpstr>Precedence Relaxed System</vt:lpstr>
      <vt:lpstr>Virtual Queueing System : Operation</vt:lpstr>
      <vt:lpstr>Virtual Queue Operation :  Unicast Traffic</vt:lpstr>
      <vt:lpstr>Virtual Queue Operation :  Broadcast Traffic </vt:lpstr>
      <vt:lpstr>Dynamics of the Virtual Queues </vt:lpstr>
      <vt:lpstr>Optimal Control: Stabilizing the Virtual Queues</vt:lpstr>
      <vt:lpstr>Derivation of the VQ Stabilizing Policy </vt:lpstr>
      <vt:lpstr>Optimal Control: Routing</vt:lpstr>
      <vt:lpstr>Routing in the Virtual Network (Unicast) </vt:lpstr>
      <vt:lpstr>Routing in the Virtual Network (Broadcast) </vt:lpstr>
      <vt:lpstr>Optimal Control: Link Scheduling </vt:lpstr>
      <vt:lpstr>Theorems: Virtual Queue Stability</vt:lpstr>
      <vt:lpstr>Packet Scheduling for Physical Network</vt:lpstr>
      <vt:lpstr>Extended NTO : Example</vt:lpstr>
      <vt:lpstr>Proof of Stability of the Physical Queues </vt:lpstr>
      <vt:lpstr>Generality of the VQ approach : Recent Results </vt:lpstr>
      <vt:lpstr>Analysis of the Physical Queues - I </vt:lpstr>
      <vt:lpstr>Analysis of the Physical Queues - II</vt:lpstr>
      <vt:lpstr>Analysis of the Physical Queues - III</vt:lpstr>
      <vt:lpstr>Simulation Results (Unicast) </vt:lpstr>
      <vt:lpstr>Simulation Results (Broadcast : Static Network)</vt:lpstr>
      <vt:lpstr>Simulation Results (Broadcast: Time-varying Network)</vt:lpstr>
      <vt:lpstr>Conclusion</vt:lpstr>
    </vt:vector>
  </TitlesOfParts>
  <Company>MITLL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Architectures and Protocols for Data Communications Over Heterogeneous Networks  </dc:title>
  <dc:subject/>
  <dc:creator>Eytan Modiano</dc:creator>
  <cp:keywords/>
  <dc:description/>
  <cp:lastModifiedBy>Abhishek</cp:lastModifiedBy>
  <cp:revision>1184</cp:revision>
  <cp:lastPrinted>2001-04-19T11:22:12Z</cp:lastPrinted>
  <dcterms:created xsi:type="dcterms:W3CDTF">2010-06-02T13:43:54Z</dcterms:created>
  <dcterms:modified xsi:type="dcterms:W3CDTF">2022-03-17T12:21:12Z</dcterms:modified>
</cp:coreProperties>
</file>